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17"/>
  </p:notesMasterIdLst>
  <p:sldIdLst>
    <p:sldId id="282" r:id="rId2"/>
    <p:sldId id="303" r:id="rId3"/>
    <p:sldId id="319" r:id="rId4"/>
    <p:sldId id="321" r:id="rId5"/>
    <p:sldId id="322" r:id="rId6"/>
    <p:sldId id="323" r:id="rId7"/>
    <p:sldId id="324" r:id="rId8"/>
    <p:sldId id="325" r:id="rId9"/>
    <p:sldId id="326" r:id="rId10"/>
    <p:sldId id="327" r:id="rId11"/>
    <p:sldId id="329" r:id="rId12"/>
    <p:sldId id="328" r:id="rId13"/>
    <p:sldId id="330" r:id="rId14"/>
    <p:sldId id="331" r:id="rId15"/>
    <p:sldId id="315"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hao" initials="l" lastIdx="1" clrIdx="0">
    <p:extLst>
      <p:ext uri="{19B8F6BF-5375-455C-9EA6-DF929625EA0E}">
        <p15:presenceInfo xmlns:p15="http://schemas.microsoft.com/office/powerpoint/2012/main" userId="liha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00DA"/>
    <a:srgbClr val="EF8230"/>
    <a:srgbClr val="0D03C7"/>
    <a:srgbClr val="6F00D4"/>
    <a:srgbClr val="8100FF"/>
    <a:srgbClr val="C600FF"/>
    <a:srgbClr val="3403C6"/>
    <a:srgbClr val="7E00FF"/>
    <a:srgbClr val="8200F5"/>
    <a:srgbClr val="1C0E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6"/>
    <p:restoredTop sz="88832" autoAdjust="0"/>
  </p:normalViewPr>
  <p:slideViewPr>
    <p:cSldViewPr snapToGrid="0" snapToObjects="1">
      <p:cViewPr varScale="1">
        <p:scale>
          <a:sx n="62" d="100"/>
          <a:sy n="62" d="100"/>
        </p:scale>
        <p:origin x="804" y="4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144C46-92E8-490D-9519-158A6A8A6210}" type="doc">
      <dgm:prSet loTypeId="urn:microsoft.com/office/officeart/2005/8/layout/process1" loCatId="process" qsTypeId="urn:microsoft.com/office/officeart/2005/8/quickstyle/simple1" qsCatId="simple" csTypeId="urn:microsoft.com/office/officeart/2005/8/colors/accent1_2" csCatId="accent1" phldr="1"/>
      <dgm:spPr/>
    </dgm:pt>
    <dgm:pt modelId="{0F95901B-3902-44E3-8911-0B988BA8D69E}">
      <dgm:prSet phldrT="[文本]"/>
      <dgm:spPr/>
      <dgm:t>
        <a:bodyPr/>
        <a:lstStyle/>
        <a:p>
          <a:r>
            <a:rPr lang="zh-CN" altLang="en-US" b="0" i="0" dirty="0" smtClean="0"/>
            <a:t>网络中的某个节点随机选择</a:t>
          </a:r>
          <a:r>
            <a:rPr lang="en-US" altLang="zh-CN" b="0" i="0" dirty="0" smtClean="0"/>
            <a:t>N</a:t>
          </a:r>
          <a:r>
            <a:rPr lang="zh-CN" altLang="en-US" b="0" i="0" dirty="0" smtClean="0"/>
            <a:t>个节点作为数据接收对象</a:t>
          </a:r>
          <a:endParaRPr lang="zh-CN" altLang="en-US" dirty="0"/>
        </a:p>
      </dgm:t>
    </dgm:pt>
    <dgm:pt modelId="{58A9D489-1B37-4860-8C14-F4A4A23B1993}" type="parTrans" cxnId="{F99DF33C-4B22-4016-9073-D43B937079F7}">
      <dgm:prSet/>
      <dgm:spPr/>
      <dgm:t>
        <a:bodyPr/>
        <a:lstStyle/>
        <a:p>
          <a:endParaRPr lang="zh-CN" altLang="en-US"/>
        </a:p>
      </dgm:t>
    </dgm:pt>
    <dgm:pt modelId="{CA6717CC-97E7-4454-8CEC-9C9343734058}" type="sibTrans" cxnId="{F99DF33C-4B22-4016-9073-D43B937079F7}">
      <dgm:prSet/>
      <dgm:spPr/>
      <dgm:t>
        <a:bodyPr/>
        <a:lstStyle/>
        <a:p>
          <a:endParaRPr lang="zh-CN" altLang="en-US"/>
        </a:p>
      </dgm:t>
    </dgm:pt>
    <dgm:pt modelId="{340ECD4C-C7E6-4E4B-BB62-9995ED0E6B3B}">
      <dgm:prSet/>
      <dgm:spPr/>
      <dgm:t>
        <a:bodyPr/>
        <a:lstStyle/>
        <a:p>
          <a:r>
            <a:rPr lang="en-US" altLang="zh-CN" b="0" i="0" dirty="0" smtClean="0"/>
            <a:t> </a:t>
          </a:r>
          <a:r>
            <a:rPr lang="zh-CN" altLang="en-US" b="0" i="0" dirty="0" smtClean="0"/>
            <a:t>该节点向其选中的</a:t>
          </a:r>
          <a:r>
            <a:rPr lang="en-US" altLang="zh-CN" b="0" i="0" dirty="0" smtClean="0"/>
            <a:t>N</a:t>
          </a:r>
          <a:r>
            <a:rPr lang="zh-CN" altLang="en-US" b="0" i="0" dirty="0" smtClean="0"/>
            <a:t>个节点传输相应的信息</a:t>
          </a:r>
          <a:endParaRPr lang="zh-CN" altLang="en-US" b="0" i="0" dirty="0"/>
        </a:p>
      </dgm:t>
    </dgm:pt>
    <dgm:pt modelId="{D3E87C65-6B5F-41E0-8245-215E461A3ECC}" type="parTrans" cxnId="{BA6BFB1F-9BA3-4817-8675-8C460ED1FC90}">
      <dgm:prSet/>
      <dgm:spPr/>
      <dgm:t>
        <a:bodyPr/>
        <a:lstStyle/>
        <a:p>
          <a:endParaRPr lang="zh-CN" altLang="en-US"/>
        </a:p>
      </dgm:t>
    </dgm:pt>
    <dgm:pt modelId="{72BA5F6C-1D3C-4AB5-B4BA-FFBCE4376DCE}" type="sibTrans" cxnId="{BA6BFB1F-9BA3-4817-8675-8C460ED1FC90}">
      <dgm:prSet/>
      <dgm:spPr/>
      <dgm:t>
        <a:bodyPr/>
        <a:lstStyle/>
        <a:p>
          <a:endParaRPr lang="zh-CN" altLang="en-US"/>
        </a:p>
      </dgm:t>
    </dgm:pt>
    <dgm:pt modelId="{2B8B8FD8-B934-4F8C-9510-D43AD2EC3F23}">
      <dgm:prSet/>
      <dgm:spPr/>
      <dgm:t>
        <a:bodyPr/>
        <a:lstStyle/>
        <a:p>
          <a:r>
            <a:rPr lang="zh-CN" altLang="en-US" b="0" i="0" dirty="0" smtClean="0"/>
            <a:t>接收到信息的节点处理它接收到的数据</a:t>
          </a:r>
          <a:endParaRPr lang="zh-CN" altLang="en-US" b="0" i="0" dirty="0"/>
        </a:p>
      </dgm:t>
    </dgm:pt>
    <dgm:pt modelId="{0A2DEE88-DDEF-4FCB-BDBD-0CC50915DD16}" type="parTrans" cxnId="{F9C5BE01-EA0D-4583-8676-7172A28DE640}">
      <dgm:prSet/>
      <dgm:spPr/>
      <dgm:t>
        <a:bodyPr/>
        <a:lstStyle/>
        <a:p>
          <a:endParaRPr lang="zh-CN" altLang="en-US"/>
        </a:p>
      </dgm:t>
    </dgm:pt>
    <dgm:pt modelId="{6EC6E388-7C7C-498F-98FD-CE0A1BD409A1}" type="sibTrans" cxnId="{F9C5BE01-EA0D-4583-8676-7172A28DE640}">
      <dgm:prSet/>
      <dgm:spPr/>
      <dgm:t>
        <a:bodyPr/>
        <a:lstStyle/>
        <a:p>
          <a:endParaRPr lang="zh-CN" altLang="en-US"/>
        </a:p>
      </dgm:t>
    </dgm:pt>
    <dgm:pt modelId="{C94A3D4F-1691-4D14-95D6-DBDAB708C702}">
      <dgm:prSet/>
      <dgm:spPr/>
      <dgm:t>
        <a:bodyPr/>
        <a:lstStyle/>
        <a:p>
          <a:r>
            <a:rPr lang="zh-CN" altLang="en-US" b="0" i="0" dirty="0" smtClean="0"/>
            <a:t>接收到数据的节点再从第一步开始重复执行</a:t>
          </a:r>
          <a:endParaRPr lang="zh-CN" altLang="en-US" b="0" i="0" dirty="0"/>
        </a:p>
      </dgm:t>
    </dgm:pt>
    <dgm:pt modelId="{01B967E0-BF66-4F9F-AB98-E4E25F8CC57B}" type="parTrans" cxnId="{62192987-1072-48E8-B7CE-B79A052A3166}">
      <dgm:prSet/>
      <dgm:spPr/>
      <dgm:t>
        <a:bodyPr/>
        <a:lstStyle/>
        <a:p>
          <a:endParaRPr lang="zh-CN" altLang="en-US"/>
        </a:p>
      </dgm:t>
    </dgm:pt>
    <dgm:pt modelId="{54B70979-BD82-4F32-8D0C-95D9E50532AC}" type="sibTrans" cxnId="{62192987-1072-48E8-B7CE-B79A052A3166}">
      <dgm:prSet/>
      <dgm:spPr/>
      <dgm:t>
        <a:bodyPr/>
        <a:lstStyle/>
        <a:p>
          <a:endParaRPr lang="zh-CN" altLang="en-US"/>
        </a:p>
      </dgm:t>
    </dgm:pt>
    <dgm:pt modelId="{B36EAE06-AA35-4B70-8118-BF9AABE388FB}" type="pres">
      <dgm:prSet presAssocID="{DE144C46-92E8-490D-9519-158A6A8A6210}" presName="Name0" presStyleCnt="0">
        <dgm:presLayoutVars>
          <dgm:dir/>
          <dgm:resizeHandles val="exact"/>
        </dgm:presLayoutVars>
      </dgm:prSet>
      <dgm:spPr/>
    </dgm:pt>
    <dgm:pt modelId="{9CD67367-8545-40E0-947F-85A85F838A48}" type="pres">
      <dgm:prSet presAssocID="{0F95901B-3902-44E3-8911-0B988BA8D69E}" presName="node" presStyleLbl="node1" presStyleIdx="0" presStyleCnt="4">
        <dgm:presLayoutVars>
          <dgm:bulletEnabled val="1"/>
        </dgm:presLayoutVars>
      </dgm:prSet>
      <dgm:spPr/>
      <dgm:t>
        <a:bodyPr/>
        <a:lstStyle/>
        <a:p>
          <a:endParaRPr lang="zh-CN" altLang="en-US"/>
        </a:p>
      </dgm:t>
    </dgm:pt>
    <dgm:pt modelId="{3C5E039B-4E85-4EB6-83BD-E14EB7E3764F}" type="pres">
      <dgm:prSet presAssocID="{CA6717CC-97E7-4454-8CEC-9C9343734058}" presName="sibTrans" presStyleLbl="sibTrans2D1" presStyleIdx="0" presStyleCnt="3"/>
      <dgm:spPr/>
      <dgm:t>
        <a:bodyPr/>
        <a:lstStyle/>
        <a:p>
          <a:endParaRPr lang="zh-CN" altLang="en-US"/>
        </a:p>
      </dgm:t>
    </dgm:pt>
    <dgm:pt modelId="{67ABE32A-C7AD-45E6-A138-2155A3626A54}" type="pres">
      <dgm:prSet presAssocID="{CA6717CC-97E7-4454-8CEC-9C9343734058}" presName="connectorText" presStyleLbl="sibTrans2D1" presStyleIdx="0" presStyleCnt="3"/>
      <dgm:spPr/>
      <dgm:t>
        <a:bodyPr/>
        <a:lstStyle/>
        <a:p>
          <a:endParaRPr lang="zh-CN" altLang="en-US"/>
        </a:p>
      </dgm:t>
    </dgm:pt>
    <dgm:pt modelId="{58B441BE-8A60-4AAA-A4EB-647B1F7B2CA3}" type="pres">
      <dgm:prSet presAssocID="{340ECD4C-C7E6-4E4B-BB62-9995ED0E6B3B}" presName="node" presStyleLbl="node1" presStyleIdx="1" presStyleCnt="4">
        <dgm:presLayoutVars>
          <dgm:bulletEnabled val="1"/>
        </dgm:presLayoutVars>
      </dgm:prSet>
      <dgm:spPr/>
      <dgm:t>
        <a:bodyPr/>
        <a:lstStyle/>
        <a:p>
          <a:endParaRPr lang="zh-CN" altLang="en-US"/>
        </a:p>
      </dgm:t>
    </dgm:pt>
    <dgm:pt modelId="{C56010FA-3F7B-40C2-B6D5-07AFB2FE4F42}" type="pres">
      <dgm:prSet presAssocID="{72BA5F6C-1D3C-4AB5-B4BA-FFBCE4376DCE}" presName="sibTrans" presStyleLbl="sibTrans2D1" presStyleIdx="1" presStyleCnt="3"/>
      <dgm:spPr/>
      <dgm:t>
        <a:bodyPr/>
        <a:lstStyle/>
        <a:p>
          <a:endParaRPr lang="zh-CN" altLang="en-US"/>
        </a:p>
      </dgm:t>
    </dgm:pt>
    <dgm:pt modelId="{BB59ADC4-E27B-4270-839C-DD751BFA0544}" type="pres">
      <dgm:prSet presAssocID="{72BA5F6C-1D3C-4AB5-B4BA-FFBCE4376DCE}" presName="connectorText" presStyleLbl="sibTrans2D1" presStyleIdx="1" presStyleCnt="3"/>
      <dgm:spPr/>
      <dgm:t>
        <a:bodyPr/>
        <a:lstStyle/>
        <a:p>
          <a:endParaRPr lang="zh-CN" altLang="en-US"/>
        </a:p>
      </dgm:t>
    </dgm:pt>
    <dgm:pt modelId="{1DE212CE-9181-480E-BFD5-EF736658C60D}" type="pres">
      <dgm:prSet presAssocID="{2B8B8FD8-B934-4F8C-9510-D43AD2EC3F23}" presName="node" presStyleLbl="node1" presStyleIdx="2" presStyleCnt="4">
        <dgm:presLayoutVars>
          <dgm:bulletEnabled val="1"/>
        </dgm:presLayoutVars>
      </dgm:prSet>
      <dgm:spPr/>
      <dgm:t>
        <a:bodyPr/>
        <a:lstStyle/>
        <a:p>
          <a:endParaRPr lang="zh-CN" altLang="en-US"/>
        </a:p>
      </dgm:t>
    </dgm:pt>
    <dgm:pt modelId="{CC15123C-6454-4614-98AD-6E8F208FEB66}" type="pres">
      <dgm:prSet presAssocID="{6EC6E388-7C7C-498F-98FD-CE0A1BD409A1}" presName="sibTrans" presStyleLbl="sibTrans2D1" presStyleIdx="2" presStyleCnt="3"/>
      <dgm:spPr/>
      <dgm:t>
        <a:bodyPr/>
        <a:lstStyle/>
        <a:p>
          <a:endParaRPr lang="zh-CN" altLang="en-US"/>
        </a:p>
      </dgm:t>
    </dgm:pt>
    <dgm:pt modelId="{6FDE2D1A-1973-42FA-B4F1-50826773AB9D}" type="pres">
      <dgm:prSet presAssocID="{6EC6E388-7C7C-498F-98FD-CE0A1BD409A1}" presName="connectorText" presStyleLbl="sibTrans2D1" presStyleIdx="2" presStyleCnt="3"/>
      <dgm:spPr/>
      <dgm:t>
        <a:bodyPr/>
        <a:lstStyle/>
        <a:p>
          <a:endParaRPr lang="zh-CN" altLang="en-US"/>
        </a:p>
      </dgm:t>
    </dgm:pt>
    <dgm:pt modelId="{9B5A55B9-1E19-41C0-B80B-7D0BE4B8A97C}" type="pres">
      <dgm:prSet presAssocID="{C94A3D4F-1691-4D14-95D6-DBDAB708C702}" presName="node" presStyleLbl="node1" presStyleIdx="3" presStyleCnt="4">
        <dgm:presLayoutVars>
          <dgm:bulletEnabled val="1"/>
        </dgm:presLayoutVars>
      </dgm:prSet>
      <dgm:spPr/>
      <dgm:t>
        <a:bodyPr/>
        <a:lstStyle/>
        <a:p>
          <a:endParaRPr lang="zh-CN" altLang="en-US"/>
        </a:p>
      </dgm:t>
    </dgm:pt>
  </dgm:ptLst>
  <dgm:cxnLst>
    <dgm:cxn modelId="{F149975A-E27C-4F03-9E0B-692FD5159CC1}" type="presOf" srcId="{6EC6E388-7C7C-498F-98FD-CE0A1BD409A1}" destId="{CC15123C-6454-4614-98AD-6E8F208FEB66}" srcOrd="0" destOrd="0" presId="urn:microsoft.com/office/officeart/2005/8/layout/process1"/>
    <dgm:cxn modelId="{3A86DD46-A964-4F58-8634-74CA1E21DB4D}" type="presOf" srcId="{72BA5F6C-1D3C-4AB5-B4BA-FFBCE4376DCE}" destId="{C56010FA-3F7B-40C2-B6D5-07AFB2FE4F42}" srcOrd="0" destOrd="0" presId="urn:microsoft.com/office/officeart/2005/8/layout/process1"/>
    <dgm:cxn modelId="{F9C5BE01-EA0D-4583-8676-7172A28DE640}" srcId="{DE144C46-92E8-490D-9519-158A6A8A6210}" destId="{2B8B8FD8-B934-4F8C-9510-D43AD2EC3F23}" srcOrd="2" destOrd="0" parTransId="{0A2DEE88-DDEF-4FCB-BDBD-0CC50915DD16}" sibTransId="{6EC6E388-7C7C-498F-98FD-CE0A1BD409A1}"/>
    <dgm:cxn modelId="{6C8F88BC-9D65-48B7-B4BE-59360F20465C}" type="presOf" srcId="{6EC6E388-7C7C-498F-98FD-CE0A1BD409A1}" destId="{6FDE2D1A-1973-42FA-B4F1-50826773AB9D}" srcOrd="1" destOrd="0" presId="urn:microsoft.com/office/officeart/2005/8/layout/process1"/>
    <dgm:cxn modelId="{62192987-1072-48E8-B7CE-B79A052A3166}" srcId="{DE144C46-92E8-490D-9519-158A6A8A6210}" destId="{C94A3D4F-1691-4D14-95D6-DBDAB708C702}" srcOrd="3" destOrd="0" parTransId="{01B967E0-BF66-4F9F-AB98-E4E25F8CC57B}" sibTransId="{54B70979-BD82-4F32-8D0C-95D9E50532AC}"/>
    <dgm:cxn modelId="{F99DF33C-4B22-4016-9073-D43B937079F7}" srcId="{DE144C46-92E8-490D-9519-158A6A8A6210}" destId="{0F95901B-3902-44E3-8911-0B988BA8D69E}" srcOrd="0" destOrd="0" parTransId="{58A9D489-1B37-4860-8C14-F4A4A23B1993}" sibTransId="{CA6717CC-97E7-4454-8CEC-9C9343734058}"/>
    <dgm:cxn modelId="{10C45A38-9D2A-42AE-89C4-A3296890C827}" type="presOf" srcId="{DE144C46-92E8-490D-9519-158A6A8A6210}" destId="{B36EAE06-AA35-4B70-8118-BF9AABE388FB}" srcOrd="0" destOrd="0" presId="urn:microsoft.com/office/officeart/2005/8/layout/process1"/>
    <dgm:cxn modelId="{BA6BFB1F-9BA3-4817-8675-8C460ED1FC90}" srcId="{DE144C46-92E8-490D-9519-158A6A8A6210}" destId="{340ECD4C-C7E6-4E4B-BB62-9995ED0E6B3B}" srcOrd="1" destOrd="0" parTransId="{D3E87C65-6B5F-41E0-8245-215E461A3ECC}" sibTransId="{72BA5F6C-1D3C-4AB5-B4BA-FFBCE4376DCE}"/>
    <dgm:cxn modelId="{F84D2389-7A41-41BD-ADCB-18DC3C5E54FC}" type="presOf" srcId="{72BA5F6C-1D3C-4AB5-B4BA-FFBCE4376DCE}" destId="{BB59ADC4-E27B-4270-839C-DD751BFA0544}" srcOrd="1" destOrd="0" presId="urn:microsoft.com/office/officeart/2005/8/layout/process1"/>
    <dgm:cxn modelId="{4066CABD-F230-4293-B421-F17E9AD5EFC8}" type="presOf" srcId="{340ECD4C-C7E6-4E4B-BB62-9995ED0E6B3B}" destId="{58B441BE-8A60-4AAA-A4EB-647B1F7B2CA3}" srcOrd="0" destOrd="0" presId="urn:microsoft.com/office/officeart/2005/8/layout/process1"/>
    <dgm:cxn modelId="{97DE4891-85A1-4200-B9EC-29DB91529EFC}" type="presOf" srcId="{0F95901B-3902-44E3-8911-0B988BA8D69E}" destId="{9CD67367-8545-40E0-947F-85A85F838A48}" srcOrd="0" destOrd="0" presId="urn:microsoft.com/office/officeart/2005/8/layout/process1"/>
    <dgm:cxn modelId="{F2919637-7904-4CDA-BD01-0D562628E6B9}" type="presOf" srcId="{CA6717CC-97E7-4454-8CEC-9C9343734058}" destId="{67ABE32A-C7AD-45E6-A138-2155A3626A54}" srcOrd="1" destOrd="0" presId="urn:microsoft.com/office/officeart/2005/8/layout/process1"/>
    <dgm:cxn modelId="{EDCFE187-55FB-4810-A005-92ED800D2F9F}" type="presOf" srcId="{C94A3D4F-1691-4D14-95D6-DBDAB708C702}" destId="{9B5A55B9-1E19-41C0-B80B-7D0BE4B8A97C}" srcOrd="0" destOrd="0" presId="urn:microsoft.com/office/officeart/2005/8/layout/process1"/>
    <dgm:cxn modelId="{E1BA5E50-307E-4DAD-BA13-41268F4AF735}" type="presOf" srcId="{2B8B8FD8-B934-4F8C-9510-D43AD2EC3F23}" destId="{1DE212CE-9181-480E-BFD5-EF736658C60D}" srcOrd="0" destOrd="0" presId="urn:microsoft.com/office/officeart/2005/8/layout/process1"/>
    <dgm:cxn modelId="{34D785A3-D6B7-49B2-B996-8718AE9FCA18}" type="presOf" srcId="{CA6717CC-97E7-4454-8CEC-9C9343734058}" destId="{3C5E039B-4E85-4EB6-83BD-E14EB7E3764F}" srcOrd="0" destOrd="0" presId="urn:microsoft.com/office/officeart/2005/8/layout/process1"/>
    <dgm:cxn modelId="{7C5969FB-941F-41F8-B80A-8CA1C7737A8E}" type="presParOf" srcId="{B36EAE06-AA35-4B70-8118-BF9AABE388FB}" destId="{9CD67367-8545-40E0-947F-85A85F838A48}" srcOrd="0" destOrd="0" presId="urn:microsoft.com/office/officeart/2005/8/layout/process1"/>
    <dgm:cxn modelId="{85403402-44BD-4A85-89ED-EB16689A6CEE}" type="presParOf" srcId="{B36EAE06-AA35-4B70-8118-BF9AABE388FB}" destId="{3C5E039B-4E85-4EB6-83BD-E14EB7E3764F}" srcOrd="1" destOrd="0" presId="urn:microsoft.com/office/officeart/2005/8/layout/process1"/>
    <dgm:cxn modelId="{9E431405-3350-4438-B2B0-56B32EDD9657}" type="presParOf" srcId="{3C5E039B-4E85-4EB6-83BD-E14EB7E3764F}" destId="{67ABE32A-C7AD-45E6-A138-2155A3626A54}" srcOrd="0" destOrd="0" presId="urn:microsoft.com/office/officeart/2005/8/layout/process1"/>
    <dgm:cxn modelId="{259A6F41-72BC-4D90-B849-27C84185D080}" type="presParOf" srcId="{B36EAE06-AA35-4B70-8118-BF9AABE388FB}" destId="{58B441BE-8A60-4AAA-A4EB-647B1F7B2CA3}" srcOrd="2" destOrd="0" presId="urn:microsoft.com/office/officeart/2005/8/layout/process1"/>
    <dgm:cxn modelId="{BAAD9B19-2BF3-4DA9-AD2A-A0B833877D5B}" type="presParOf" srcId="{B36EAE06-AA35-4B70-8118-BF9AABE388FB}" destId="{C56010FA-3F7B-40C2-B6D5-07AFB2FE4F42}" srcOrd="3" destOrd="0" presId="urn:microsoft.com/office/officeart/2005/8/layout/process1"/>
    <dgm:cxn modelId="{C501B094-E8FB-4A2C-9CBF-2F83FB797633}" type="presParOf" srcId="{C56010FA-3F7B-40C2-B6D5-07AFB2FE4F42}" destId="{BB59ADC4-E27B-4270-839C-DD751BFA0544}" srcOrd="0" destOrd="0" presId="urn:microsoft.com/office/officeart/2005/8/layout/process1"/>
    <dgm:cxn modelId="{A8B838E7-44CE-4D5E-844F-6E06A9DBE96F}" type="presParOf" srcId="{B36EAE06-AA35-4B70-8118-BF9AABE388FB}" destId="{1DE212CE-9181-480E-BFD5-EF736658C60D}" srcOrd="4" destOrd="0" presId="urn:microsoft.com/office/officeart/2005/8/layout/process1"/>
    <dgm:cxn modelId="{A2BC6C4D-1CBC-45FC-89BC-8B8D340D99EC}" type="presParOf" srcId="{B36EAE06-AA35-4B70-8118-BF9AABE388FB}" destId="{CC15123C-6454-4614-98AD-6E8F208FEB66}" srcOrd="5" destOrd="0" presId="urn:microsoft.com/office/officeart/2005/8/layout/process1"/>
    <dgm:cxn modelId="{F0C62B31-0738-45C0-8C3D-52B390C3CC7F}" type="presParOf" srcId="{CC15123C-6454-4614-98AD-6E8F208FEB66}" destId="{6FDE2D1A-1973-42FA-B4F1-50826773AB9D}" srcOrd="0" destOrd="0" presId="urn:microsoft.com/office/officeart/2005/8/layout/process1"/>
    <dgm:cxn modelId="{4D65623C-49D5-4144-B72D-3B7EB28BEBAA}" type="presParOf" srcId="{B36EAE06-AA35-4B70-8118-BF9AABE388FB}" destId="{9B5A55B9-1E19-41C0-B80B-7D0BE4B8A97C}"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26E48B-002E-4EDA-A655-EFA91AE4734B}" type="doc">
      <dgm:prSet loTypeId="urn:microsoft.com/office/officeart/2005/8/layout/process1" loCatId="process" qsTypeId="urn:microsoft.com/office/officeart/2005/8/quickstyle/simple1" qsCatId="simple" csTypeId="urn:microsoft.com/office/officeart/2005/8/colors/accent1_2" csCatId="accent1" phldr="1"/>
      <dgm:spPr/>
    </dgm:pt>
    <dgm:pt modelId="{6117A9D0-84B1-4327-B4D8-7A329F3471CA}">
      <dgm:prSet phldrT="[文本]"/>
      <dgm:spPr/>
      <dgm:t>
        <a:bodyPr/>
        <a:lstStyle/>
        <a:p>
          <a:r>
            <a:rPr lang="zh-CN" altLang="en-US" b="0" i="0" dirty="0" smtClean="0"/>
            <a:t>某个节点周期性地选择随机</a:t>
          </a:r>
          <a:r>
            <a:rPr lang="en-US" altLang="zh-CN" b="0" i="0" dirty="0" smtClean="0"/>
            <a:t>N</a:t>
          </a:r>
          <a:r>
            <a:rPr lang="zh-CN" altLang="en-US" b="0" i="0" dirty="0" smtClean="0"/>
            <a:t>个节点询问有没有最新的信息</a:t>
          </a:r>
          <a:endParaRPr lang="zh-CN" altLang="en-US" dirty="0"/>
        </a:p>
      </dgm:t>
    </dgm:pt>
    <dgm:pt modelId="{E6FB430C-2015-4082-87D1-3351B65923EB}" type="parTrans" cxnId="{0BF3AD8B-BFFF-4839-91DF-65B5E9053FC8}">
      <dgm:prSet/>
      <dgm:spPr/>
      <dgm:t>
        <a:bodyPr/>
        <a:lstStyle/>
        <a:p>
          <a:endParaRPr lang="zh-CN" altLang="en-US"/>
        </a:p>
      </dgm:t>
    </dgm:pt>
    <dgm:pt modelId="{7DEF21C3-2CD6-41F5-B7ED-3B0AED9D7CB4}" type="sibTrans" cxnId="{0BF3AD8B-BFFF-4839-91DF-65B5E9053FC8}">
      <dgm:prSet/>
      <dgm:spPr/>
      <dgm:t>
        <a:bodyPr/>
        <a:lstStyle/>
        <a:p>
          <a:endParaRPr lang="zh-CN" altLang="en-US"/>
        </a:p>
      </dgm:t>
    </dgm:pt>
    <dgm:pt modelId="{8249FB0B-E12A-462D-AC8B-ECC52F158903}">
      <dgm:prSet/>
      <dgm:spPr/>
      <dgm:t>
        <a:bodyPr/>
        <a:lstStyle/>
        <a:p>
          <a:r>
            <a:rPr lang="zh-CN" altLang="en-US" b="0" i="0" dirty="0" smtClean="0"/>
            <a:t>收到请求的节点回复请求节点其最近未收到的信息或者受到信息回复</a:t>
          </a:r>
          <a:r>
            <a:rPr lang="en-US" altLang="zh-CN" b="0" i="0" dirty="0" smtClean="0"/>
            <a:t>key</a:t>
          </a:r>
          <a:r>
            <a:rPr lang="zh-CN" altLang="en-US" b="0" i="0" dirty="0" smtClean="0"/>
            <a:t>、</a:t>
          </a:r>
          <a:r>
            <a:rPr lang="en-US" altLang="zh-CN" b="0" i="0" dirty="0" smtClean="0"/>
            <a:t>value</a:t>
          </a:r>
          <a:r>
            <a:rPr lang="zh-CN" altLang="en-US" b="0" i="0" dirty="0" smtClean="0"/>
            <a:t>、</a:t>
          </a:r>
          <a:r>
            <a:rPr lang="en-US" altLang="zh-CN" b="0" i="0" dirty="0" smtClean="0"/>
            <a:t>version</a:t>
          </a:r>
          <a:endParaRPr lang="zh-CN" altLang="en-US" b="0" i="0" dirty="0"/>
        </a:p>
      </dgm:t>
    </dgm:pt>
    <dgm:pt modelId="{42ED69E3-B68A-4126-8C61-452EE8E4A37C}" type="parTrans" cxnId="{BA0776E5-9CF3-4A8E-A365-B3EA0933AEC4}">
      <dgm:prSet/>
      <dgm:spPr/>
      <dgm:t>
        <a:bodyPr/>
        <a:lstStyle/>
        <a:p>
          <a:endParaRPr lang="zh-CN" altLang="en-US"/>
        </a:p>
      </dgm:t>
    </dgm:pt>
    <dgm:pt modelId="{D905D977-D3A9-4CE7-BC65-256CA507F9D9}" type="sibTrans" cxnId="{BA0776E5-9CF3-4A8E-A365-B3EA0933AEC4}">
      <dgm:prSet/>
      <dgm:spPr/>
      <dgm:t>
        <a:bodyPr/>
        <a:lstStyle/>
        <a:p>
          <a:endParaRPr lang="zh-CN" altLang="en-US"/>
        </a:p>
      </dgm:t>
    </dgm:pt>
    <dgm:pt modelId="{4A79B703-C7A3-41F7-AAFD-7D79A46D54D1}" type="pres">
      <dgm:prSet presAssocID="{8426E48B-002E-4EDA-A655-EFA91AE4734B}" presName="Name0" presStyleCnt="0">
        <dgm:presLayoutVars>
          <dgm:dir/>
          <dgm:resizeHandles val="exact"/>
        </dgm:presLayoutVars>
      </dgm:prSet>
      <dgm:spPr/>
    </dgm:pt>
    <dgm:pt modelId="{151DC68B-C9EC-4996-ADAF-46526FE4478B}" type="pres">
      <dgm:prSet presAssocID="{6117A9D0-84B1-4327-B4D8-7A329F3471CA}" presName="node" presStyleLbl="node1" presStyleIdx="0" presStyleCnt="2">
        <dgm:presLayoutVars>
          <dgm:bulletEnabled val="1"/>
        </dgm:presLayoutVars>
      </dgm:prSet>
      <dgm:spPr/>
      <dgm:t>
        <a:bodyPr/>
        <a:lstStyle/>
        <a:p>
          <a:endParaRPr lang="zh-CN" altLang="en-US"/>
        </a:p>
      </dgm:t>
    </dgm:pt>
    <dgm:pt modelId="{1E9BC2E8-7C0A-4D73-AEF9-EC94D8B96F9E}" type="pres">
      <dgm:prSet presAssocID="{7DEF21C3-2CD6-41F5-B7ED-3B0AED9D7CB4}" presName="sibTrans" presStyleLbl="sibTrans2D1" presStyleIdx="0" presStyleCnt="1"/>
      <dgm:spPr/>
      <dgm:t>
        <a:bodyPr/>
        <a:lstStyle/>
        <a:p>
          <a:endParaRPr lang="zh-CN" altLang="en-US"/>
        </a:p>
      </dgm:t>
    </dgm:pt>
    <dgm:pt modelId="{A658D4FD-5769-472E-8AE1-B159A69F0096}" type="pres">
      <dgm:prSet presAssocID="{7DEF21C3-2CD6-41F5-B7ED-3B0AED9D7CB4}" presName="connectorText" presStyleLbl="sibTrans2D1" presStyleIdx="0" presStyleCnt="1"/>
      <dgm:spPr/>
      <dgm:t>
        <a:bodyPr/>
        <a:lstStyle/>
        <a:p>
          <a:endParaRPr lang="zh-CN" altLang="en-US"/>
        </a:p>
      </dgm:t>
    </dgm:pt>
    <dgm:pt modelId="{E6F2BDFF-9B3C-417F-B1B5-ABB03AE84417}" type="pres">
      <dgm:prSet presAssocID="{8249FB0B-E12A-462D-AC8B-ECC52F158903}" presName="node" presStyleLbl="node1" presStyleIdx="1" presStyleCnt="2">
        <dgm:presLayoutVars>
          <dgm:bulletEnabled val="1"/>
        </dgm:presLayoutVars>
      </dgm:prSet>
      <dgm:spPr/>
      <dgm:t>
        <a:bodyPr/>
        <a:lstStyle/>
        <a:p>
          <a:endParaRPr lang="zh-CN" altLang="en-US"/>
        </a:p>
      </dgm:t>
    </dgm:pt>
  </dgm:ptLst>
  <dgm:cxnLst>
    <dgm:cxn modelId="{F7C4CD5F-1713-4444-A645-5B5B38DA85B5}" type="presOf" srcId="{6117A9D0-84B1-4327-B4D8-7A329F3471CA}" destId="{151DC68B-C9EC-4996-ADAF-46526FE4478B}" srcOrd="0" destOrd="0" presId="urn:microsoft.com/office/officeart/2005/8/layout/process1"/>
    <dgm:cxn modelId="{5A2B21FC-C958-42D8-9C6F-8E18AD5062C5}" type="presOf" srcId="{7DEF21C3-2CD6-41F5-B7ED-3B0AED9D7CB4}" destId="{1E9BC2E8-7C0A-4D73-AEF9-EC94D8B96F9E}" srcOrd="0" destOrd="0" presId="urn:microsoft.com/office/officeart/2005/8/layout/process1"/>
    <dgm:cxn modelId="{AB68067E-CF73-48E6-9E7A-EF549F315946}" type="presOf" srcId="{7DEF21C3-2CD6-41F5-B7ED-3B0AED9D7CB4}" destId="{A658D4FD-5769-472E-8AE1-B159A69F0096}" srcOrd="1" destOrd="0" presId="urn:microsoft.com/office/officeart/2005/8/layout/process1"/>
    <dgm:cxn modelId="{385BD37F-E9A8-493F-BB86-07E2274A21F9}" type="presOf" srcId="{8249FB0B-E12A-462D-AC8B-ECC52F158903}" destId="{E6F2BDFF-9B3C-417F-B1B5-ABB03AE84417}" srcOrd="0" destOrd="0" presId="urn:microsoft.com/office/officeart/2005/8/layout/process1"/>
    <dgm:cxn modelId="{0BF3AD8B-BFFF-4839-91DF-65B5E9053FC8}" srcId="{8426E48B-002E-4EDA-A655-EFA91AE4734B}" destId="{6117A9D0-84B1-4327-B4D8-7A329F3471CA}" srcOrd="0" destOrd="0" parTransId="{E6FB430C-2015-4082-87D1-3351B65923EB}" sibTransId="{7DEF21C3-2CD6-41F5-B7ED-3B0AED9D7CB4}"/>
    <dgm:cxn modelId="{BA0776E5-9CF3-4A8E-A365-B3EA0933AEC4}" srcId="{8426E48B-002E-4EDA-A655-EFA91AE4734B}" destId="{8249FB0B-E12A-462D-AC8B-ECC52F158903}" srcOrd="1" destOrd="0" parTransId="{42ED69E3-B68A-4126-8C61-452EE8E4A37C}" sibTransId="{D905D977-D3A9-4CE7-BC65-256CA507F9D9}"/>
    <dgm:cxn modelId="{84080F7F-AB5B-42E7-9ADD-6E564D2C3C64}" type="presOf" srcId="{8426E48B-002E-4EDA-A655-EFA91AE4734B}" destId="{4A79B703-C7A3-41F7-AAFD-7D79A46D54D1}" srcOrd="0" destOrd="0" presId="urn:microsoft.com/office/officeart/2005/8/layout/process1"/>
    <dgm:cxn modelId="{A92CCAE0-73C3-4AAE-AD3F-7BF69D96489B}" type="presParOf" srcId="{4A79B703-C7A3-41F7-AAFD-7D79A46D54D1}" destId="{151DC68B-C9EC-4996-ADAF-46526FE4478B}" srcOrd="0" destOrd="0" presId="urn:microsoft.com/office/officeart/2005/8/layout/process1"/>
    <dgm:cxn modelId="{DAA6FD09-C51A-4C09-91EF-D4E7344E63C7}" type="presParOf" srcId="{4A79B703-C7A3-41F7-AAFD-7D79A46D54D1}" destId="{1E9BC2E8-7C0A-4D73-AEF9-EC94D8B96F9E}" srcOrd="1" destOrd="0" presId="urn:microsoft.com/office/officeart/2005/8/layout/process1"/>
    <dgm:cxn modelId="{A9C8E22B-0B75-48E1-8032-BF9AB24EB68E}" type="presParOf" srcId="{1E9BC2E8-7C0A-4D73-AEF9-EC94D8B96F9E}" destId="{A658D4FD-5769-472E-8AE1-B159A69F0096}" srcOrd="0" destOrd="0" presId="urn:microsoft.com/office/officeart/2005/8/layout/process1"/>
    <dgm:cxn modelId="{C08B6E07-9EBF-49CF-9886-7FE07286DD13}" type="presParOf" srcId="{4A79B703-C7A3-41F7-AAFD-7D79A46D54D1}" destId="{E6F2BDFF-9B3C-417F-B1B5-ABB03AE84417}" srcOrd="2"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D67367-8545-40E0-947F-85A85F838A48}">
      <dsp:nvSpPr>
        <dsp:cNvPr id="0" name=""/>
        <dsp:cNvSpPr/>
      </dsp:nvSpPr>
      <dsp:spPr>
        <a:xfrm>
          <a:off x="3571" y="693100"/>
          <a:ext cx="1561703" cy="20350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0" i="0" kern="1200" dirty="0" smtClean="0"/>
            <a:t>网络中的某个节点随机选择</a:t>
          </a:r>
          <a:r>
            <a:rPr lang="en-US" altLang="zh-CN" sz="1800" b="0" i="0" kern="1200" dirty="0" smtClean="0"/>
            <a:t>N</a:t>
          </a:r>
          <a:r>
            <a:rPr lang="zh-CN" altLang="en-US" sz="1800" b="0" i="0" kern="1200" dirty="0" smtClean="0"/>
            <a:t>个节点作为数据接收对象</a:t>
          </a:r>
          <a:endParaRPr lang="zh-CN" altLang="en-US" sz="1800" kern="1200" dirty="0"/>
        </a:p>
      </dsp:txBody>
      <dsp:txXfrm>
        <a:off x="49312" y="738841"/>
        <a:ext cx="1470221" cy="1943612"/>
      </dsp:txXfrm>
    </dsp:sp>
    <dsp:sp modelId="{3C5E039B-4E85-4EB6-83BD-E14EB7E3764F}">
      <dsp:nvSpPr>
        <dsp:cNvPr id="0" name=""/>
        <dsp:cNvSpPr/>
      </dsp:nvSpPr>
      <dsp:spPr>
        <a:xfrm>
          <a:off x="1721445" y="1516996"/>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721445" y="1594456"/>
        <a:ext cx="231757" cy="232382"/>
      </dsp:txXfrm>
    </dsp:sp>
    <dsp:sp modelId="{58B441BE-8A60-4AAA-A4EB-647B1F7B2CA3}">
      <dsp:nvSpPr>
        <dsp:cNvPr id="0" name=""/>
        <dsp:cNvSpPr/>
      </dsp:nvSpPr>
      <dsp:spPr>
        <a:xfrm>
          <a:off x="2189956" y="693100"/>
          <a:ext cx="1561703" cy="20350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sz="1800" b="0" i="0" kern="1200" dirty="0" smtClean="0"/>
            <a:t> </a:t>
          </a:r>
          <a:r>
            <a:rPr lang="zh-CN" altLang="en-US" sz="1800" b="0" i="0" kern="1200" dirty="0" smtClean="0"/>
            <a:t>该节点向其选中的</a:t>
          </a:r>
          <a:r>
            <a:rPr lang="en-US" altLang="zh-CN" sz="1800" b="0" i="0" kern="1200" dirty="0" smtClean="0"/>
            <a:t>N</a:t>
          </a:r>
          <a:r>
            <a:rPr lang="zh-CN" altLang="en-US" sz="1800" b="0" i="0" kern="1200" dirty="0" smtClean="0"/>
            <a:t>个节点传输相应的信息</a:t>
          </a:r>
          <a:endParaRPr lang="zh-CN" altLang="en-US" sz="1800" b="0" i="0" kern="1200" dirty="0"/>
        </a:p>
      </dsp:txBody>
      <dsp:txXfrm>
        <a:off x="2235697" y="738841"/>
        <a:ext cx="1470221" cy="1943612"/>
      </dsp:txXfrm>
    </dsp:sp>
    <dsp:sp modelId="{C56010FA-3F7B-40C2-B6D5-07AFB2FE4F42}">
      <dsp:nvSpPr>
        <dsp:cNvPr id="0" name=""/>
        <dsp:cNvSpPr/>
      </dsp:nvSpPr>
      <dsp:spPr>
        <a:xfrm>
          <a:off x="3907829" y="1516996"/>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3907829" y="1594456"/>
        <a:ext cx="231757" cy="232382"/>
      </dsp:txXfrm>
    </dsp:sp>
    <dsp:sp modelId="{1DE212CE-9181-480E-BFD5-EF736658C60D}">
      <dsp:nvSpPr>
        <dsp:cNvPr id="0" name=""/>
        <dsp:cNvSpPr/>
      </dsp:nvSpPr>
      <dsp:spPr>
        <a:xfrm>
          <a:off x="4376340" y="693100"/>
          <a:ext cx="1561703" cy="20350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0" i="0" kern="1200" dirty="0" smtClean="0"/>
            <a:t>接收到信息的节点处理它接收到的数据</a:t>
          </a:r>
          <a:endParaRPr lang="zh-CN" altLang="en-US" sz="1800" b="0" i="0" kern="1200" dirty="0"/>
        </a:p>
      </dsp:txBody>
      <dsp:txXfrm>
        <a:off x="4422081" y="738841"/>
        <a:ext cx="1470221" cy="1943612"/>
      </dsp:txXfrm>
    </dsp:sp>
    <dsp:sp modelId="{CC15123C-6454-4614-98AD-6E8F208FEB66}">
      <dsp:nvSpPr>
        <dsp:cNvPr id="0" name=""/>
        <dsp:cNvSpPr/>
      </dsp:nvSpPr>
      <dsp:spPr>
        <a:xfrm>
          <a:off x="6094214" y="1516996"/>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6094214" y="1594456"/>
        <a:ext cx="231757" cy="232382"/>
      </dsp:txXfrm>
    </dsp:sp>
    <dsp:sp modelId="{9B5A55B9-1E19-41C0-B80B-7D0BE4B8A97C}">
      <dsp:nvSpPr>
        <dsp:cNvPr id="0" name=""/>
        <dsp:cNvSpPr/>
      </dsp:nvSpPr>
      <dsp:spPr>
        <a:xfrm>
          <a:off x="6562724" y="693100"/>
          <a:ext cx="1561703" cy="20350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0" i="0" kern="1200" dirty="0" smtClean="0"/>
            <a:t>接收到数据的节点再从第一步开始重复执行</a:t>
          </a:r>
          <a:endParaRPr lang="zh-CN" altLang="en-US" sz="1800" b="0" i="0" kern="1200" dirty="0"/>
        </a:p>
      </dsp:txBody>
      <dsp:txXfrm>
        <a:off x="6608465" y="738841"/>
        <a:ext cx="1470221" cy="19436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DC68B-C9EC-4996-ADAF-46526FE4478B}">
      <dsp:nvSpPr>
        <dsp:cNvPr id="0" name=""/>
        <dsp:cNvSpPr/>
      </dsp:nvSpPr>
      <dsp:spPr>
        <a:xfrm>
          <a:off x="1452" y="0"/>
          <a:ext cx="3097684" cy="12581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b="0" i="0" kern="1200" dirty="0" smtClean="0"/>
            <a:t>某个节点周期性地选择随机</a:t>
          </a:r>
          <a:r>
            <a:rPr lang="en-US" altLang="zh-CN" sz="1700" b="0" i="0" kern="1200" dirty="0" smtClean="0"/>
            <a:t>N</a:t>
          </a:r>
          <a:r>
            <a:rPr lang="zh-CN" altLang="en-US" sz="1700" b="0" i="0" kern="1200" dirty="0" smtClean="0"/>
            <a:t>个节点询问有没有最新的信息</a:t>
          </a:r>
          <a:endParaRPr lang="zh-CN" altLang="en-US" sz="1700" kern="1200" dirty="0"/>
        </a:p>
      </dsp:txBody>
      <dsp:txXfrm>
        <a:off x="38301" y="36849"/>
        <a:ext cx="3023986" cy="1184410"/>
      </dsp:txXfrm>
    </dsp:sp>
    <dsp:sp modelId="{1E9BC2E8-7C0A-4D73-AEF9-EC94D8B96F9E}">
      <dsp:nvSpPr>
        <dsp:cNvPr id="0" name=""/>
        <dsp:cNvSpPr/>
      </dsp:nvSpPr>
      <dsp:spPr>
        <a:xfrm>
          <a:off x="3408905" y="244941"/>
          <a:ext cx="656709" cy="7682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3408905" y="398586"/>
        <a:ext cx="459696" cy="460935"/>
      </dsp:txXfrm>
    </dsp:sp>
    <dsp:sp modelId="{E6F2BDFF-9B3C-417F-B1B5-ABB03AE84417}">
      <dsp:nvSpPr>
        <dsp:cNvPr id="0" name=""/>
        <dsp:cNvSpPr/>
      </dsp:nvSpPr>
      <dsp:spPr>
        <a:xfrm>
          <a:off x="4338210" y="0"/>
          <a:ext cx="3097684" cy="12581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b="0" i="0" kern="1200" dirty="0" smtClean="0"/>
            <a:t>收到请求的节点回复请求节点其最近未收到的信息或者受到信息回复</a:t>
          </a:r>
          <a:r>
            <a:rPr lang="en-US" altLang="zh-CN" sz="1700" b="0" i="0" kern="1200" dirty="0" smtClean="0"/>
            <a:t>key</a:t>
          </a:r>
          <a:r>
            <a:rPr lang="zh-CN" altLang="en-US" sz="1700" b="0" i="0" kern="1200" dirty="0" smtClean="0"/>
            <a:t>、</a:t>
          </a:r>
          <a:r>
            <a:rPr lang="en-US" altLang="zh-CN" sz="1700" b="0" i="0" kern="1200" dirty="0" smtClean="0"/>
            <a:t>value</a:t>
          </a:r>
          <a:r>
            <a:rPr lang="zh-CN" altLang="en-US" sz="1700" b="0" i="0" kern="1200" dirty="0" smtClean="0"/>
            <a:t>、</a:t>
          </a:r>
          <a:r>
            <a:rPr lang="en-US" altLang="zh-CN" sz="1700" b="0" i="0" kern="1200" dirty="0" smtClean="0"/>
            <a:t>version</a:t>
          </a:r>
          <a:endParaRPr lang="zh-CN" altLang="en-US" sz="1700" b="0" i="0" kern="1200" dirty="0"/>
        </a:p>
      </dsp:txBody>
      <dsp:txXfrm>
        <a:off x="4375059" y="36849"/>
        <a:ext cx="3023986" cy="11844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4157C3-A551-C349-9D4C-C414E0B9F5DB}" type="datetimeFigureOut">
              <a:rPr kumimoji="1" lang="zh-CN" altLang="en-US" smtClean="0"/>
              <a:t>2019/11/18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A64B5C-3EA8-E94A-9539-8C94C0598407}" type="slidenum">
              <a:rPr kumimoji="1" lang="zh-CN" altLang="en-US" smtClean="0"/>
              <a:t>‹#›</a:t>
            </a:fld>
            <a:endParaRPr kumimoji="1" lang="zh-CN" altLang="en-US"/>
          </a:p>
        </p:txBody>
      </p:sp>
    </p:spTree>
    <p:extLst>
      <p:ext uri="{BB962C8B-B14F-4D97-AF65-F5344CB8AC3E}">
        <p14:creationId xmlns:p14="http://schemas.microsoft.com/office/powerpoint/2010/main" val="3105254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欢迎辞；</a:t>
            </a:r>
            <a:endParaRPr lang="en-US" altLang="zh-CN" dirty="0"/>
          </a:p>
          <a:p>
            <a:r>
              <a:rPr lang="zh-CN" altLang="en-US" dirty="0"/>
              <a:t>课题；</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a:t>
            </a:fld>
            <a:endParaRPr kumimoji="1" lang="zh-CN" altLang="en-US"/>
          </a:p>
        </p:txBody>
      </p:sp>
    </p:spTree>
    <p:extLst>
      <p:ext uri="{BB962C8B-B14F-4D97-AF65-F5344CB8AC3E}">
        <p14:creationId xmlns:p14="http://schemas.microsoft.com/office/powerpoint/2010/main" val="1968151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11</a:t>
            </a:fld>
            <a:endParaRPr kumimoji="1" lang="zh-CN" altLang="en-US"/>
          </a:p>
        </p:txBody>
      </p:sp>
    </p:spTree>
    <p:extLst>
      <p:ext uri="{BB962C8B-B14F-4D97-AF65-F5344CB8AC3E}">
        <p14:creationId xmlns:p14="http://schemas.microsoft.com/office/powerpoint/2010/main" val="2777729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12</a:t>
            </a:fld>
            <a:endParaRPr kumimoji="1" lang="zh-CN" altLang="en-US"/>
          </a:p>
        </p:txBody>
      </p:sp>
    </p:spTree>
    <p:extLst>
      <p:ext uri="{BB962C8B-B14F-4D97-AF65-F5344CB8AC3E}">
        <p14:creationId xmlns:p14="http://schemas.microsoft.com/office/powerpoint/2010/main" val="3406522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13</a:t>
            </a:fld>
            <a:endParaRPr kumimoji="1" lang="zh-CN" altLang="en-US"/>
          </a:p>
        </p:txBody>
      </p:sp>
    </p:spTree>
    <p:extLst>
      <p:ext uri="{BB962C8B-B14F-4D97-AF65-F5344CB8AC3E}">
        <p14:creationId xmlns:p14="http://schemas.microsoft.com/office/powerpoint/2010/main" val="813084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14</a:t>
            </a:fld>
            <a:endParaRPr kumimoji="1" lang="zh-CN" altLang="en-US"/>
          </a:p>
        </p:txBody>
      </p:sp>
    </p:spTree>
    <p:extLst>
      <p:ext uri="{BB962C8B-B14F-4D97-AF65-F5344CB8AC3E}">
        <p14:creationId xmlns:p14="http://schemas.microsoft.com/office/powerpoint/2010/main" val="480106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15</a:t>
            </a:fld>
            <a:endParaRPr kumimoji="1" lang="zh-CN" altLang="en-US"/>
          </a:p>
        </p:txBody>
      </p:sp>
    </p:spTree>
    <p:extLst>
      <p:ext uri="{BB962C8B-B14F-4D97-AF65-F5344CB8AC3E}">
        <p14:creationId xmlns:p14="http://schemas.microsoft.com/office/powerpoint/2010/main" val="1016191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3</a:t>
            </a:fld>
            <a:endParaRPr kumimoji="1" lang="zh-CN" altLang="en-US"/>
          </a:p>
        </p:txBody>
      </p:sp>
    </p:spTree>
    <p:extLst>
      <p:ext uri="{BB962C8B-B14F-4D97-AF65-F5344CB8AC3E}">
        <p14:creationId xmlns:p14="http://schemas.microsoft.com/office/powerpoint/2010/main" val="2920308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4</a:t>
            </a:fld>
            <a:endParaRPr kumimoji="1" lang="zh-CN" altLang="en-US"/>
          </a:p>
        </p:txBody>
      </p:sp>
    </p:spTree>
    <p:extLst>
      <p:ext uri="{BB962C8B-B14F-4D97-AF65-F5344CB8AC3E}">
        <p14:creationId xmlns:p14="http://schemas.microsoft.com/office/powerpoint/2010/main" val="2472535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5</a:t>
            </a:fld>
            <a:endParaRPr kumimoji="1" lang="zh-CN" altLang="en-US"/>
          </a:p>
        </p:txBody>
      </p:sp>
    </p:spTree>
    <p:extLst>
      <p:ext uri="{BB962C8B-B14F-4D97-AF65-F5344CB8AC3E}">
        <p14:creationId xmlns:p14="http://schemas.microsoft.com/office/powerpoint/2010/main" val="3173557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6</a:t>
            </a:fld>
            <a:endParaRPr kumimoji="1" lang="zh-CN" altLang="en-US"/>
          </a:p>
        </p:txBody>
      </p:sp>
    </p:spTree>
    <p:extLst>
      <p:ext uri="{BB962C8B-B14F-4D97-AF65-F5344CB8AC3E}">
        <p14:creationId xmlns:p14="http://schemas.microsoft.com/office/powerpoint/2010/main" val="99549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7</a:t>
            </a:fld>
            <a:endParaRPr kumimoji="1" lang="zh-CN" altLang="en-US"/>
          </a:p>
        </p:txBody>
      </p:sp>
    </p:spTree>
    <p:extLst>
      <p:ext uri="{BB962C8B-B14F-4D97-AF65-F5344CB8AC3E}">
        <p14:creationId xmlns:p14="http://schemas.microsoft.com/office/powerpoint/2010/main" val="315942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8</a:t>
            </a:fld>
            <a:endParaRPr kumimoji="1" lang="zh-CN" altLang="en-US"/>
          </a:p>
        </p:txBody>
      </p:sp>
    </p:spTree>
    <p:extLst>
      <p:ext uri="{BB962C8B-B14F-4D97-AF65-F5344CB8AC3E}">
        <p14:creationId xmlns:p14="http://schemas.microsoft.com/office/powerpoint/2010/main" val="977733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9</a:t>
            </a:fld>
            <a:endParaRPr kumimoji="1" lang="zh-CN" altLang="en-US"/>
          </a:p>
        </p:txBody>
      </p:sp>
    </p:spTree>
    <p:extLst>
      <p:ext uri="{BB962C8B-B14F-4D97-AF65-F5344CB8AC3E}">
        <p14:creationId xmlns:p14="http://schemas.microsoft.com/office/powerpoint/2010/main" val="1778877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4BA64B5C-3EA8-E94A-9539-8C94C0598407}" type="slidenum">
              <a:rPr kumimoji="1" lang="zh-CN" altLang="en-US" smtClean="0"/>
              <a:t>10</a:t>
            </a:fld>
            <a:endParaRPr kumimoji="1" lang="zh-CN" altLang="en-US"/>
          </a:p>
        </p:txBody>
      </p:sp>
    </p:spTree>
    <p:extLst>
      <p:ext uri="{BB962C8B-B14F-4D97-AF65-F5344CB8AC3E}">
        <p14:creationId xmlns:p14="http://schemas.microsoft.com/office/powerpoint/2010/main" val="2713340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1652088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62421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27533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6457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Tree>
    <p:extLst>
      <p:ext uri="{BB962C8B-B14F-4D97-AF65-F5344CB8AC3E}">
        <p14:creationId xmlns:p14="http://schemas.microsoft.com/office/powerpoint/2010/main" val="3213858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619250"/>
            <a:ext cx="5181600" cy="455771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19250"/>
            <a:ext cx="5181600" cy="455771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84140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70379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3209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543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1753768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2044198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alphaModFix amt="60000"/>
            <a:lum/>
          </a:blip>
          <a:srcRect/>
          <a:stretch>
            <a:fillRect/>
          </a:stretch>
        </a:blipFill>
        <a:effectLst/>
      </p:bgPr>
    </p:bg>
    <p:spTree>
      <p:nvGrpSpPr>
        <p:cNvPr id="1" name=""/>
        <p:cNvGrpSpPr/>
        <p:nvPr/>
      </p:nvGrpSpPr>
      <p:grpSpPr>
        <a:xfrm>
          <a:off x="0" y="0"/>
          <a:ext cx="0" cy="0"/>
          <a:chOff x="0" y="0"/>
          <a:chExt cx="0" cy="0"/>
        </a:xfrm>
      </p:grpSpPr>
      <p:sp>
        <p:nvSpPr>
          <p:cNvPr id="4099" name="标题占位符 1"/>
          <p:cNvSpPr>
            <a:spLocks noGrp="1" noChangeArrowheads="1"/>
          </p:cNvSpPr>
          <p:nvPr>
            <p:ph type="title"/>
          </p:nvPr>
        </p:nvSpPr>
        <p:spPr bwMode="auto">
          <a:xfrm>
            <a:off x="838200" y="365125"/>
            <a:ext cx="105156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zh-CN"/>
              <a:t>单击此处编辑母版标题样式</a:t>
            </a:r>
          </a:p>
        </p:txBody>
      </p:sp>
      <p:sp>
        <p:nvSpPr>
          <p:cNvPr id="4100" name="文本占位符 2"/>
          <p:cNvSpPr>
            <a:spLocks noGrp="1" noChangeArrowheads="1"/>
          </p:cNvSpPr>
          <p:nvPr>
            <p:ph type="body" idx="1"/>
          </p:nvPr>
        </p:nvSpPr>
        <p:spPr bwMode="auto">
          <a:xfrm>
            <a:off x="838200" y="1619250"/>
            <a:ext cx="10515600" cy="45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zh-CN"/>
              <a:t>单击此处编辑母版文本样式</a:t>
            </a:r>
          </a:p>
          <a:p>
            <a:pPr lvl="1"/>
            <a:r>
              <a:rPr lang="zh-TW" altLang="zh-CN"/>
              <a:t>第二级</a:t>
            </a:r>
          </a:p>
          <a:p>
            <a:pPr lvl="2"/>
            <a:r>
              <a:rPr lang="zh-TW" altLang="zh-CN"/>
              <a:t>第三级</a:t>
            </a:r>
          </a:p>
          <a:p>
            <a:pPr lvl="3"/>
            <a:r>
              <a:rPr lang="zh-TW" altLang="zh-CN"/>
              <a:t>第四级</a:t>
            </a:r>
          </a:p>
          <a:p>
            <a:pPr lvl="4"/>
            <a:r>
              <a:rPr lang="zh-TW" altLang="zh-CN"/>
              <a:t>第五级</a:t>
            </a:r>
          </a:p>
        </p:txBody>
      </p:sp>
    </p:spTree>
    <p:extLst>
      <p:ext uri="{BB962C8B-B14F-4D97-AF65-F5344CB8AC3E}">
        <p14:creationId xmlns:p14="http://schemas.microsoft.com/office/powerpoint/2010/main" val="303172606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rtl="0" eaLnBrk="0" fontAlgn="base" hangingPunct="0">
        <a:lnSpc>
          <a:spcPct val="90000"/>
        </a:lnSpc>
        <a:spcBef>
          <a:spcPct val="0"/>
        </a:spcBef>
        <a:spcAft>
          <a:spcPct val="0"/>
        </a:spcAft>
        <a:defRPr sz="4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10600030101010101" pitchFamily="2" charset="-122"/>
        </a:defRPr>
      </a:lvl2pPr>
      <a:lvl3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10600030101010101" pitchFamily="2" charset="-122"/>
        </a:defRPr>
      </a:lvl3pPr>
      <a:lvl4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10600030101010101" pitchFamily="2" charset="-122"/>
        </a:defRPr>
      </a:lvl4pPr>
      <a:lvl5pPr algn="l" rtl="0" eaLnBrk="0" fontAlgn="base" hangingPunct="0">
        <a:lnSpc>
          <a:spcPct val="90000"/>
        </a:lnSpc>
        <a:spcBef>
          <a:spcPct val="0"/>
        </a:spcBef>
        <a:spcAft>
          <a:spcPct val="0"/>
        </a:spcAft>
        <a:defRPr sz="4000">
          <a:solidFill>
            <a:schemeClr val="tx1"/>
          </a:solidFill>
          <a:latin typeface="Segoe UI Light" panose="020B0502040204020203" pitchFamily="34" charset="0"/>
          <a:ea typeface="微软雅黑 Light" panose="02010600030101010101" pitchFamily="2" charset="-122"/>
        </a:defRPr>
      </a:lvl5pPr>
      <a:lvl6pPr marL="4572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10600030101010101" pitchFamily="2" charset="-122"/>
        </a:defRPr>
      </a:lvl6pPr>
      <a:lvl7pPr marL="9144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10600030101010101" pitchFamily="2" charset="-122"/>
        </a:defRPr>
      </a:lvl7pPr>
      <a:lvl8pPr marL="13716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10600030101010101" pitchFamily="2" charset="-122"/>
        </a:defRPr>
      </a:lvl8pPr>
      <a:lvl9pPr marL="1828800" algn="l" rtl="0" fontAlgn="base">
        <a:lnSpc>
          <a:spcPct val="90000"/>
        </a:lnSpc>
        <a:spcBef>
          <a:spcPct val="0"/>
        </a:spcBef>
        <a:spcAft>
          <a:spcPct val="0"/>
        </a:spcAft>
        <a:defRPr sz="4000">
          <a:solidFill>
            <a:schemeClr val="tx1"/>
          </a:solidFill>
          <a:latin typeface="Segoe UI Light" panose="020B0502040204020203" pitchFamily="34" charset="0"/>
          <a:ea typeface="微软雅黑 Light" panose="02010600030101010101" pitchFamily="2" charset="-122"/>
        </a:defRPr>
      </a:lvl9pPr>
    </p:titleStyle>
    <p:bodyStyle>
      <a:lvl1pPr marL="228600" indent="-228600" algn="l" rtl="0" eaLnBrk="0" fontAlgn="base" hangingPunct="0">
        <a:lnSpc>
          <a:spcPct val="125000"/>
        </a:lnSpc>
        <a:spcBef>
          <a:spcPts val="1000"/>
        </a:spcBef>
        <a:spcAft>
          <a:spcPct val="0"/>
        </a:spcAft>
        <a:buFont typeface="Arial" panose="020B0604020202020204" pitchFamily="34" charset="0"/>
        <a:buChar char="•"/>
        <a:defRPr sz="2000" kern="1200">
          <a:solidFill>
            <a:schemeClr val="tx1"/>
          </a:solidFill>
          <a:latin typeface="+mn-lt"/>
          <a:ea typeface="+mn-ea"/>
          <a:cs typeface="+mn-cs"/>
        </a:defRPr>
      </a:lvl1pPr>
      <a:lvl2pPr marL="685800" indent="-228600" algn="l" rtl="0" eaLnBrk="0" fontAlgn="base" hangingPunct="0">
        <a:lnSpc>
          <a:spcPct val="125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rtl="0" eaLnBrk="0" fontAlgn="base" hangingPunct="0">
        <a:lnSpc>
          <a:spcPct val="125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lnSpc>
          <a:spcPct val="125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lnSpc>
          <a:spcPct val="125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 xmlns:a16="http://schemas.microsoft.com/office/drawing/2014/main" id="{FFB7B642-7E72-A744-B8DE-4E897E16ABC4}"/>
              </a:ext>
            </a:extLst>
          </p:cNvPr>
          <p:cNvPicPr>
            <a:picLocks noChangeAspect="1"/>
          </p:cNvPicPr>
          <p:nvPr/>
        </p:nvPicPr>
        <p:blipFill rotWithShape="1">
          <a:blip r:embed="rId3"/>
          <a:srcRect t="8578" b="13533"/>
          <a:stretch/>
        </p:blipFill>
        <p:spPr>
          <a:xfrm>
            <a:off x="-3" y="-1"/>
            <a:ext cx="12192000" cy="5333563"/>
          </a:xfrm>
          <a:prstGeom prst="rect">
            <a:avLst/>
          </a:prstGeom>
        </p:spPr>
      </p:pic>
      <p:pic>
        <p:nvPicPr>
          <p:cNvPr id="9" name="图片 8">
            <a:extLst>
              <a:ext uri="{FF2B5EF4-FFF2-40B4-BE49-F238E27FC236}">
                <a16:creationId xmlns="" xmlns:a16="http://schemas.microsoft.com/office/drawing/2014/main" id="{35648A39-A08F-A643-817F-A5B8118AA23F}"/>
              </a:ext>
            </a:extLst>
          </p:cNvPr>
          <p:cNvPicPr>
            <a:picLocks noChangeAspect="1"/>
          </p:cNvPicPr>
          <p:nvPr/>
        </p:nvPicPr>
        <p:blipFill rotWithShape="1">
          <a:blip r:embed="rId4">
            <a:alphaModFix amt="50000"/>
          </a:blip>
          <a:srcRect b="32411"/>
          <a:stretch/>
        </p:blipFill>
        <p:spPr>
          <a:xfrm>
            <a:off x="3853131" y="972063"/>
            <a:ext cx="4485731" cy="2788940"/>
          </a:xfrm>
          <a:prstGeom prst="rect">
            <a:avLst/>
          </a:prstGeom>
        </p:spPr>
      </p:pic>
      <p:sp>
        <p:nvSpPr>
          <p:cNvPr id="90" name="文本框 89">
            <a:extLst>
              <a:ext uri="{FF2B5EF4-FFF2-40B4-BE49-F238E27FC236}">
                <a16:creationId xmlns="" xmlns:a16="http://schemas.microsoft.com/office/drawing/2014/main" id="{9CBA4FA1-1299-014E-B258-762E29B505EC}"/>
              </a:ext>
            </a:extLst>
          </p:cNvPr>
          <p:cNvSpPr txBox="1"/>
          <p:nvPr/>
        </p:nvSpPr>
        <p:spPr>
          <a:xfrm>
            <a:off x="575875" y="1640961"/>
            <a:ext cx="11040241" cy="1938992"/>
          </a:xfrm>
          <a:prstGeom prst="rect">
            <a:avLst/>
          </a:prstGeom>
          <a:noFill/>
        </p:spPr>
        <p:txBody>
          <a:bodyPr wrap="square" rtlCol="0">
            <a:spAutoFit/>
          </a:bodyPr>
          <a:lstStyle>
            <a:defPPr>
              <a:defRPr lang="zh-CN"/>
            </a:defPPr>
            <a:lvl1pPr algn="ctr">
              <a:defRPr kumimoji="1" sz="7000" b="1" spc="300">
                <a:gradFill>
                  <a:gsLst>
                    <a:gs pos="5000">
                      <a:schemeClr val="accent1">
                        <a:lumMod val="0"/>
                        <a:lumOff val="100000"/>
                      </a:schemeClr>
                    </a:gs>
                    <a:gs pos="72000">
                      <a:schemeClr val="accent1">
                        <a:lumMod val="39000"/>
                        <a:lumOff val="61000"/>
                      </a:schemeClr>
                    </a:gs>
                    <a:gs pos="100000">
                      <a:schemeClr val="accent1">
                        <a:lumMod val="30000"/>
                        <a:lumOff val="70000"/>
                      </a:schemeClr>
                    </a:gs>
                  </a:gsLst>
                  <a:lin ang="5400000" scaled="1"/>
                </a:gradFill>
                <a:latin typeface="Microsoft YaHei" charset="-122"/>
                <a:ea typeface="Microsoft YaHei" charset="-122"/>
                <a:cs typeface="Microsoft YaHei" charset="-122"/>
              </a:defRPr>
            </a:lvl1pPr>
          </a:lstStyle>
          <a:p>
            <a:pPr>
              <a:lnSpc>
                <a:spcPct val="150000"/>
              </a:lnSpc>
            </a:pPr>
            <a:r>
              <a:rPr lang="en-US" altLang="zh-CN" sz="4000" dirty="0">
                <a:solidFill>
                  <a:schemeClr val="bg1"/>
                </a:solidFill>
              </a:rPr>
              <a:t>BTCU</a:t>
            </a:r>
            <a:r>
              <a:rPr lang="zh-CN" altLang="en-US" sz="4000" dirty="0">
                <a:solidFill>
                  <a:schemeClr val="bg1"/>
                </a:solidFill>
              </a:rPr>
              <a:t> 联盟链训练营</a:t>
            </a:r>
            <a:endParaRPr lang="en-US" altLang="zh-CN" sz="4000" dirty="0">
              <a:solidFill>
                <a:schemeClr val="bg1"/>
              </a:solidFill>
            </a:endParaRPr>
          </a:p>
          <a:p>
            <a:r>
              <a:rPr lang="en-US" altLang="zh-CN" sz="6000" dirty="0">
                <a:solidFill>
                  <a:schemeClr val="bg1"/>
                </a:solidFill>
              </a:rPr>
              <a:t>9</a:t>
            </a:r>
            <a:r>
              <a:rPr lang="en-US" altLang="zh-CN" sz="6000" dirty="0" smtClean="0">
                <a:solidFill>
                  <a:schemeClr val="bg1"/>
                </a:solidFill>
              </a:rPr>
              <a:t>.</a:t>
            </a:r>
            <a:r>
              <a:rPr lang="zh-CN" altLang="en-US" sz="6000" dirty="0"/>
              <a:t> </a:t>
            </a:r>
            <a:r>
              <a:rPr lang="en-US" altLang="zh-CN" sz="5400" dirty="0"/>
              <a:t>Fabric</a:t>
            </a:r>
            <a:r>
              <a:rPr lang="zh-CN" altLang="en-US" sz="5400" dirty="0"/>
              <a:t>中数据分发机制的</a:t>
            </a:r>
            <a:r>
              <a:rPr lang="zh-CN" altLang="en-US" sz="5400" dirty="0" smtClean="0"/>
              <a:t>实现</a:t>
            </a:r>
            <a:endParaRPr lang="zh-CN" altLang="en-US" sz="3200" dirty="0"/>
          </a:p>
        </p:txBody>
      </p:sp>
      <p:sp>
        <p:nvSpPr>
          <p:cNvPr id="91" name="文本框 90">
            <a:extLst>
              <a:ext uri="{FF2B5EF4-FFF2-40B4-BE49-F238E27FC236}">
                <a16:creationId xmlns="" xmlns:a16="http://schemas.microsoft.com/office/drawing/2014/main" id="{73479EDF-B789-9F4D-8A8A-A442D62527E6}"/>
              </a:ext>
            </a:extLst>
          </p:cNvPr>
          <p:cNvSpPr txBox="1"/>
          <p:nvPr/>
        </p:nvSpPr>
        <p:spPr>
          <a:xfrm>
            <a:off x="3096208" y="4339147"/>
            <a:ext cx="5999584" cy="400110"/>
          </a:xfrm>
          <a:prstGeom prst="rect">
            <a:avLst/>
          </a:prstGeom>
          <a:noFill/>
        </p:spPr>
        <p:txBody>
          <a:bodyPr wrap="square" rtlCol="0">
            <a:spAutoFit/>
          </a:bodyPr>
          <a:lstStyle/>
          <a:p>
            <a:pPr algn="ctr"/>
            <a:r>
              <a:rPr kumimoji="1" lang="zh-CN" altLang="en-US" sz="2000" b="1" spc="300" dirty="0">
                <a:solidFill>
                  <a:schemeClr val="bg1"/>
                </a:solidFill>
                <a:latin typeface="Microsoft YaHei" charset="-122"/>
                <a:ea typeface="Microsoft YaHei" charset="-122"/>
                <a:cs typeface="Microsoft YaHei" charset="-122"/>
              </a:rPr>
              <a:t>主讲</a:t>
            </a:r>
            <a:r>
              <a:rPr kumimoji="1" lang="zh-CN" altLang="en-US" sz="2000" b="1" spc="300" dirty="0" smtClean="0">
                <a:solidFill>
                  <a:schemeClr val="bg1"/>
                </a:solidFill>
                <a:latin typeface="Microsoft YaHei" charset="-122"/>
                <a:ea typeface="Microsoft YaHei" charset="-122"/>
                <a:cs typeface="Microsoft YaHei" charset="-122"/>
              </a:rPr>
              <a:t>：</a:t>
            </a:r>
            <a:r>
              <a:rPr kumimoji="1" lang="zh-CN" altLang="en-US" sz="2000" b="1" spc="300" dirty="0">
                <a:solidFill>
                  <a:schemeClr val="bg1"/>
                </a:solidFill>
                <a:latin typeface="Microsoft YaHei" charset="-122"/>
                <a:ea typeface="Microsoft YaHei" charset="-122"/>
                <a:cs typeface="Microsoft YaHei" charset="-122"/>
              </a:rPr>
              <a:t>王业伟</a:t>
            </a:r>
            <a:r>
              <a:rPr kumimoji="1" lang="zh-CN" altLang="en-US" sz="2000" b="1" spc="300" dirty="0" smtClean="0">
                <a:solidFill>
                  <a:schemeClr val="bg1"/>
                </a:solidFill>
                <a:latin typeface="Microsoft YaHei" charset="-122"/>
                <a:ea typeface="Microsoft YaHei" charset="-122"/>
                <a:cs typeface="Microsoft YaHei" charset="-122"/>
              </a:rPr>
              <a:t> 上海交通大学</a:t>
            </a:r>
            <a:endParaRPr kumimoji="1" lang="zh-CN" altLang="en-US" sz="2000" b="1" spc="300" dirty="0">
              <a:solidFill>
                <a:schemeClr val="bg1"/>
              </a:solidFill>
              <a:latin typeface="Microsoft YaHei" charset="-122"/>
              <a:ea typeface="Microsoft YaHei" charset="-122"/>
              <a:cs typeface="Microsoft YaHei" charset="-122"/>
            </a:endParaRPr>
          </a:p>
        </p:txBody>
      </p:sp>
      <p:sp>
        <p:nvSpPr>
          <p:cNvPr id="4" name="矩形 3">
            <a:extLst>
              <a:ext uri="{FF2B5EF4-FFF2-40B4-BE49-F238E27FC236}">
                <a16:creationId xmlns="" xmlns:a16="http://schemas.microsoft.com/office/drawing/2014/main" id="{C2C1109F-DBEA-4D41-BA7F-1CDCC262E8FD}"/>
              </a:ext>
            </a:extLst>
          </p:cNvPr>
          <p:cNvSpPr/>
          <p:nvPr/>
        </p:nvSpPr>
        <p:spPr bwMode="auto">
          <a:xfrm>
            <a:off x="0" y="5299890"/>
            <a:ext cx="12192000" cy="72000"/>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pic>
        <p:nvPicPr>
          <p:cNvPr id="17" name="图片 16">
            <a:extLst>
              <a:ext uri="{FF2B5EF4-FFF2-40B4-BE49-F238E27FC236}">
                <a16:creationId xmlns="" xmlns:a16="http://schemas.microsoft.com/office/drawing/2014/main" id="{48797CCE-31DC-8042-B043-B0FB40D50785}"/>
              </a:ext>
            </a:extLst>
          </p:cNvPr>
          <p:cNvPicPr>
            <a:picLocks noChangeAspect="1"/>
          </p:cNvPicPr>
          <p:nvPr/>
        </p:nvPicPr>
        <p:blipFill rotWithShape="1">
          <a:blip r:embed="rId5"/>
          <a:srcRect r="49454"/>
          <a:stretch/>
        </p:blipFill>
        <p:spPr>
          <a:xfrm>
            <a:off x="3888301" y="5608502"/>
            <a:ext cx="1133079" cy="1119266"/>
          </a:xfrm>
          <a:prstGeom prst="rect">
            <a:avLst/>
          </a:prstGeom>
        </p:spPr>
      </p:pic>
      <p:sp>
        <p:nvSpPr>
          <p:cNvPr id="18" name="文本框 17">
            <a:extLst>
              <a:ext uri="{FF2B5EF4-FFF2-40B4-BE49-F238E27FC236}">
                <a16:creationId xmlns="" xmlns:a16="http://schemas.microsoft.com/office/drawing/2014/main" id="{53049662-0B73-684E-8A4C-8CBB3078F44D}"/>
              </a:ext>
            </a:extLst>
          </p:cNvPr>
          <p:cNvSpPr txBox="1"/>
          <p:nvPr/>
        </p:nvSpPr>
        <p:spPr>
          <a:xfrm>
            <a:off x="5021380" y="5891136"/>
            <a:ext cx="3190635" cy="561692"/>
          </a:xfrm>
          <a:prstGeom prst="rect">
            <a:avLst/>
          </a:prstGeom>
          <a:noFill/>
        </p:spPr>
        <p:txBody>
          <a:bodyPr wrap="square" rtlCol="0">
            <a:spAutoFit/>
          </a:bodyPr>
          <a:lstStyle/>
          <a:p>
            <a:r>
              <a:rPr kumimoji="1" lang="en-US" altLang="zh-CN" sz="2000" dirty="0"/>
              <a:t>BTCU</a:t>
            </a:r>
            <a:r>
              <a:rPr kumimoji="1" lang="zh-CN" altLang="en-US" sz="2000" dirty="0"/>
              <a:t> </a:t>
            </a:r>
            <a:r>
              <a:rPr kumimoji="1" lang="zh-CN" altLang="en-US" dirty="0"/>
              <a:t>高校区块链技术社区</a:t>
            </a:r>
            <a:endParaRPr kumimoji="1" lang="en-US" altLang="zh-CN" dirty="0"/>
          </a:p>
          <a:p>
            <a:r>
              <a:rPr kumimoji="1" lang="en-US" altLang="zh-CN" sz="1040" dirty="0"/>
              <a:t>Blockchain</a:t>
            </a:r>
            <a:r>
              <a:rPr kumimoji="1" lang="zh-CN" altLang="en-US" sz="1040" dirty="0"/>
              <a:t> </a:t>
            </a:r>
            <a:r>
              <a:rPr kumimoji="1" lang="en-US" altLang="zh-CN" sz="1040" dirty="0"/>
              <a:t>Technology</a:t>
            </a:r>
            <a:r>
              <a:rPr kumimoji="1" lang="zh-CN" altLang="en-US" sz="1040" dirty="0"/>
              <a:t> </a:t>
            </a:r>
            <a:r>
              <a:rPr kumimoji="1" lang="en-US" altLang="zh-CN" sz="1040" dirty="0"/>
              <a:t>Community</a:t>
            </a:r>
            <a:r>
              <a:rPr kumimoji="1" lang="zh-CN" altLang="en-US" sz="1040" dirty="0"/>
              <a:t> </a:t>
            </a:r>
            <a:r>
              <a:rPr kumimoji="1" lang="en-US" altLang="zh-CN" sz="1040" dirty="0"/>
              <a:t>of</a:t>
            </a:r>
            <a:r>
              <a:rPr kumimoji="1" lang="zh-CN" altLang="en-US" sz="1040" dirty="0"/>
              <a:t> </a:t>
            </a:r>
            <a:r>
              <a:rPr kumimoji="1" lang="en-US" altLang="zh-CN" sz="1040" dirty="0"/>
              <a:t>Universities</a:t>
            </a:r>
            <a:endParaRPr kumimoji="1" lang="zh-CN" altLang="en-US" sz="1040" dirty="0"/>
          </a:p>
        </p:txBody>
      </p:sp>
    </p:spTree>
    <p:extLst>
      <p:ext uri="{BB962C8B-B14F-4D97-AF65-F5344CB8AC3E}">
        <p14:creationId xmlns:p14="http://schemas.microsoft.com/office/powerpoint/2010/main" val="1845742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10</a:t>
            </a:fld>
            <a:endParaRPr kumimoji="1" lang="zh-CN" altLang="en-US" dirty="0">
              <a:solidFill>
                <a:schemeClr val="accent1">
                  <a:lumMod val="20000"/>
                  <a:lumOff val="80000"/>
                </a:schemeClr>
              </a:solidFill>
            </a:endParaRPr>
          </a:p>
        </p:txBody>
      </p:sp>
      <p:pic>
        <p:nvPicPr>
          <p:cNvPr id="39" name="图片 38">
            <a:extLst>
              <a:ext uri="{FF2B5EF4-FFF2-40B4-BE49-F238E27FC236}">
                <a16:creationId xmlns=""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sp>
        <p:nvSpPr>
          <p:cNvPr id="41" name="文本框 40">
            <a:extLst>
              <a:ext uri="{FF2B5EF4-FFF2-40B4-BE49-F238E27FC236}">
                <a16:creationId xmlns="" xmlns:a16="http://schemas.microsoft.com/office/drawing/2014/main" id="{7E6D4703-CD5E-4E93-BA51-1083A0FA93D1}"/>
              </a:ext>
            </a:extLst>
          </p:cNvPr>
          <p:cNvSpPr txBox="1"/>
          <p:nvPr/>
        </p:nvSpPr>
        <p:spPr>
          <a:xfrm>
            <a:off x="788275" y="326670"/>
            <a:ext cx="3121367" cy="584775"/>
          </a:xfrm>
          <a:prstGeom prst="rect">
            <a:avLst/>
          </a:prstGeom>
          <a:noFill/>
        </p:spPr>
        <p:txBody>
          <a:bodyPr wrap="none" rtlCol="0">
            <a:spAutoFit/>
          </a:bodyPr>
          <a:lstStyle/>
          <a:p>
            <a:r>
              <a:rPr lang="en-US" altLang="zh-CN" sz="3200" b="1" dirty="0"/>
              <a:t>Leader</a:t>
            </a:r>
            <a:r>
              <a:rPr lang="zh-CN" altLang="en-US" sz="3200" b="1" dirty="0"/>
              <a:t>节点选举</a:t>
            </a:r>
          </a:p>
        </p:txBody>
      </p:sp>
      <p:sp>
        <p:nvSpPr>
          <p:cNvPr id="2" name="文本框 1"/>
          <p:cNvSpPr txBox="1"/>
          <p:nvPr/>
        </p:nvSpPr>
        <p:spPr>
          <a:xfrm>
            <a:off x="740979" y="1078786"/>
            <a:ext cx="9544692" cy="70788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t>静态选举：</a:t>
            </a:r>
            <a:r>
              <a:rPr lang="zh-CN" altLang="en-US" sz="2000" dirty="0"/>
              <a:t>由系统管理员手动配置实现，指定组织中的一个 </a:t>
            </a:r>
            <a:r>
              <a:rPr lang="en-US" altLang="zh-CN" sz="2000" dirty="0"/>
              <a:t>peer </a:t>
            </a:r>
            <a:r>
              <a:rPr lang="zh-CN" altLang="en-US" sz="2000" dirty="0"/>
              <a:t>节点作为领导节点代表组织与 </a:t>
            </a:r>
            <a:r>
              <a:rPr lang="en-US" altLang="zh-CN" sz="2000" dirty="0"/>
              <a:t>Ordering </a:t>
            </a:r>
            <a:r>
              <a:rPr lang="zh-CN" altLang="en-US" sz="2000" dirty="0"/>
              <a:t>服务建立连接</a:t>
            </a:r>
            <a:r>
              <a:rPr lang="zh-CN" altLang="en-US" sz="2000" dirty="0" smtClean="0"/>
              <a:t>。</a:t>
            </a:r>
            <a:endParaRPr lang="zh-CN" altLang="en-US" sz="2000" dirty="0"/>
          </a:p>
        </p:txBody>
      </p:sp>
      <p:sp>
        <p:nvSpPr>
          <p:cNvPr id="5" name="文本框 4"/>
          <p:cNvSpPr txBox="1"/>
          <p:nvPr/>
        </p:nvSpPr>
        <p:spPr>
          <a:xfrm>
            <a:off x="788275" y="2080808"/>
            <a:ext cx="7366119" cy="707886"/>
          </a:xfrm>
          <a:prstGeom prst="rect">
            <a:avLst/>
          </a:prstGeom>
          <a:noFill/>
        </p:spPr>
        <p:txBody>
          <a:bodyPr wrap="none" rtlCol="0">
            <a:spAutoFit/>
          </a:bodyPr>
          <a:lstStyle/>
          <a:p>
            <a:r>
              <a:rPr lang="zh-CN" altLang="en-US" sz="2000" dirty="0"/>
              <a:t>使用静态领导选举可以通过在配置文件中指定相关的参数来</a:t>
            </a:r>
            <a:r>
              <a:rPr lang="zh-CN" altLang="en-US" sz="2000" dirty="0" smtClean="0"/>
              <a:t>实现</a:t>
            </a:r>
            <a:endParaRPr lang="en-US" altLang="zh-CN" sz="2000" dirty="0" smtClean="0"/>
          </a:p>
          <a:p>
            <a:endParaRPr lang="zh-CN" altLang="en-US" sz="2000" dirty="0"/>
          </a:p>
        </p:txBody>
      </p:sp>
      <p:sp>
        <p:nvSpPr>
          <p:cNvPr id="9" name="文本框 8"/>
          <p:cNvSpPr txBox="1"/>
          <p:nvPr/>
        </p:nvSpPr>
        <p:spPr>
          <a:xfrm>
            <a:off x="914400" y="2788694"/>
            <a:ext cx="9246742" cy="2308324"/>
          </a:xfrm>
          <a:prstGeom prst="rect">
            <a:avLst/>
          </a:prstGeom>
          <a:noFill/>
        </p:spPr>
        <p:txBody>
          <a:bodyPr wrap="square" rtlCol="0">
            <a:spAutoFit/>
          </a:bodyPr>
          <a:lstStyle/>
          <a:p>
            <a:r>
              <a:rPr lang="zh-CN" altLang="en-US" dirty="0"/>
              <a:t>实现静态选举机制，需要在 </a:t>
            </a:r>
            <a:r>
              <a:rPr lang="en-US" altLang="zh-CN" dirty="0" err="1"/>
              <a:t>core.yaml</a:t>
            </a:r>
            <a:r>
              <a:rPr lang="en-US" altLang="zh-CN" dirty="0"/>
              <a:t> </a:t>
            </a:r>
            <a:r>
              <a:rPr lang="zh-CN" altLang="en-US" dirty="0"/>
              <a:t>中配置以下参数</a:t>
            </a:r>
            <a:r>
              <a:rPr lang="en-US" altLang="zh-CN" dirty="0" smtClean="0"/>
              <a:t>:</a:t>
            </a:r>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r>
              <a:rPr lang="zh-CN" altLang="en-US" dirty="0" smtClean="0"/>
              <a:t>或者</a:t>
            </a:r>
            <a:r>
              <a:rPr lang="zh-CN" altLang="en-US" dirty="0"/>
              <a:t>可以使用环境变量来配置和覆盖相应的参数：</a:t>
            </a:r>
            <a:endParaRPr lang="zh-CN" altLang="en-US" dirty="0"/>
          </a:p>
        </p:txBody>
      </p:sp>
      <p:sp>
        <p:nvSpPr>
          <p:cNvPr id="11" name="文本框 10"/>
          <p:cNvSpPr txBox="1"/>
          <p:nvPr/>
        </p:nvSpPr>
        <p:spPr>
          <a:xfrm>
            <a:off x="986318" y="3234874"/>
            <a:ext cx="9174823" cy="1200329"/>
          </a:xfrm>
          <a:prstGeom prst="rect">
            <a:avLst/>
          </a:prstGeom>
          <a:solidFill>
            <a:schemeClr val="accent5">
              <a:lumMod val="40000"/>
              <a:lumOff val="60000"/>
            </a:schemeClr>
          </a:solidFill>
        </p:spPr>
        <p:txBody>
          <a:bodyPr wrap="square" rtlCol="0">
            <a:spAutoFit/>
          </a:bodyPr>
          <a:lstStyle/>
          <a:p>
            <a:r>
              <a:rPr lang="en-US" altLang="zh-CN" dirty="0"/>
              <a:t>peer: </a:t>
            </a:r>
            <a:endParaRPr lang="en-US" altLang="zh-CN" dirty="0" smtClean="0"/>
          </a:p>
          <a:p>
            <a:r>
              <a:rPr lang="en-US" altLang="zh-CN" dirty="0" smtClean="0"/>
              <a:t>        gossip</a:t>
            </a:r>
            <a:r>
              <a:rPr lang="en-US" altLang="zh-CN" dirty="0"/>
              <a:t>: </a:t>
            </a:r>
            <a:endParaRPr lang="en-US" altLang="zh-CN" dirty="0" smtClean="0"/>
          </a:p>
          <a:p>
            <a:r>
              <a:rPr lang="en-US" altLang="zh-CN" dirty="0"/>
              <a:t>	</a:t>
            </a:r>
            <a:r>
              <a:rPr lang="en-US" altLang="zh-CN" dirty="0" err="1" smtClean="0"/>
              <a:t>useLeaderElection</a:t>
            </a:r>
            <a:r>
              <a:rPr lang="en-US" altLang="zh-CN" dirty="0"/>
              <a:t>: false </a:t>
            </a:r>
            <a:r>
              <a:rPr lang="en-US" altLang="zh-CN" i="1" dirty="0"/>
              <a:t># </a:t>
            </a:r>
            <a:r>
              <a:rPr lang="zh-CN" altLang="en-US" i="1" dirty="0"/>
              <a:t>是否指定使用选举方式产</a:t>
            </a:r>
            <a:r>
              <a:rPr lang="zh-CN" altLang="en-US" i="1" dirty="0" smtClean="0"/>
              <a:t>式</a:t>
            </a:r>
            <a:endParaRPr lang="en-US" altLang="zh-CN" i="1" dirty="0" smtClean="0"/>
          </a:p>
          <a:p>
            <a:r>
              <a:rPr lang="en-US" altLang="zh-CN" i="1" dirty="0"/>
              <a:t>	</a:t>
            </a:r>
            <a:r>
              <a:rPr lang="en-US" altLang="zh-CN" i="1" dirty="0" smtClean="0"/>
              <a:t>Leader</a:t>
            </a:r>
            <a:r>
              <a:rPr lang="en-US" altLang="zh-CN" dirty="0" smtClean="0"/>
              <a:t> </a:t>
            </a:r>
            <a:r>
              <a:rPr lang="en-US" altLang="zh-CN" dirty="0" err="1"/>
              <a:t>orgLeader</a:t>
            </a:r>
            <a:r>
              <a:rPr lang="en-US" altLang="zh-CN" dirty="0"/>
              <a:t>: true </a:t>
            </a:r>
            <a:r>
              <a:rPr lang="en-US" altLang="zh-CN" i="1" dirty="0"/>
              <a:t># </a:t>
            </a:r>
            <a:r>
              <a:rPr lang="zh-CN" altLang="en-US" i="1" dirty="0"/>
              <a:t>是否指定当前节点为</a:t>
            </a:r>
            <a:r>
              <a:rPr lang="en-US" altLang="zh-CN" i="1" dirty="0"/>
              <a:t>Leader</a:t>
            </a:r>
            <a:endParaRPr lang="zh-CN" altLang="en-US" dirty="0"/>
          </a:p>
        </p:txBody>
      </p:sp>
      <p:sp>
        <p:nvSpPr>
          <p:cNvPr id="13" name="文本框 12"/>
          <p:cNvSpPr txBox="1"/>
          <p:nvPr/>
        </p:nvSpPr>
        <p:spPr>
          <a:xfrm>
            <a:off x="986318" y="5322013"/>
            <a:ext cx="9174824" cy="646331"/>
          </a:xfrm>
          <a:prstGeom prst="rect">
            <a:avLst/>
          </a:prstGeom>
          <a:solidFill>
            <a:schemeClr val="accent5">
              <a:lumMod val="40000"/>
              <a:lumOff val="60000"/>
            </a:schemeClr>
          </a:solidFill>
        </p:spPr>
        <p:txBody>
          <a:bodyPr wrap="square" rtlCol="0">
            <a:spAutoFit/>
          </a:bodyPr>
          <a:lstStyle/>
          <a:p>
            <a:r>
              <a:rPr lang="en-US" altLang="zh-CN" dirty="0"/>
              <a:t>export CORE_PEER_GOSSIP_USELEADERELECTION=false </a:t>
            </a:r>
            <a:endParaRPr lang="en-US" altLang="zh-CN" dirty="0" smtClean="0"/>
          </a:p>
          <a:p>
            <a:r>
              <a:rPr lang="en-US" altLang="zh-CN" dirty="0" smtClean="0"/>
              <a:t>export </a:t>
            </a:r>
            <a:r>
              <a:rPr lang="en-US" altLang="zh-CN" dirty="0"/>
              <a:t>CORE_PEER_GOSSIP_ORGLEADER=true</a:t>
            </a:r>
            <a:endParaRPr lang="zh-CN" altLang="en-US" dirty="0"/>
          </a:p>
        </p:txBody>
      </p:sp>
    </p:spTree>
    <p:extLst>
      <p:ext uri="{BB962C8B-B14F-4D97-AF65-F5344CB8AC3E}">
        <p14:creationId xmlns:p14="http://schemas.microsoft.com/office/powerpoint/2010/main" val="36101267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11</a:t>
            </a:fld>
            <a:endParaRPr kumimoji="1" lang="zh-CN" altLang="en-US" dirty="0">
              <a:solidFill>
                <a:schemeClr val="accent1">
                  <a:lumMod val="20000"/>
                  <a:lumOff val="80000"/>
                </a:schemeClr>
              </a:solidFill>
            </a:endParaRPr>
          </a:p>
        </p:txBody>
      </p:sp>
      <p:pic>
        <p:nvPicPr>
          <p:cNvPr id="39" name="图片 38">
            <a:extLst>
              <a:ext uri="{FF2B5EF4-FFF2-40B4-BE49-F238E27FC236}">
                <a16:creationId xmlns=""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sp>
        <p:nvSpPr>
          <p:cNvPr id="41" name="文本框 40">
            <a:extLst>
              <a:ext uri="{FF2B5EF4-FFF2-40B4-BE49-F238E27FC236}">
                <a16:creationId xmlns="" xmlns:a16="http://schemas.microsoft.com/office/drawing/2014/main" id="{7E6D4703-CD5E-4E93-BA51-1083A0FA93D1}"/>
              </a:ext>
            </a:extLst>
          </p:cNvPr>
          <p:cNvSpPr txBox="1"/>
          <p:nvPr/>
        </p:nvSpPr>
        <p:spPr>
          <a:xfrm>
            <a:off x="788275" y="326670"/>
            <a:ext cx="3121367" cy="584775"/>
          </a:xfrm>
          <a:prstGeom prst="rect">
            <a:avLst/>
          </a:prstGeom>
          <a:noFill/>
        </p:spPr>
        <p:txBody>
          <a:bodyPr wrap="none" rtlCol="0">
            <a:spAutoFit/>
          </a:bodyPr>
          <a:lstStyle/>
          <a:p>
            <a:r>
              <a:rPr lang="en-US" altLang="zh-CN" sz="3200" b="1" dirty="0"/>
              <a:t>Leader</a:t>
            </a:r>
            <a:r>
              <a:rPr lang="zh-CN" altLang="en-US" sz="3200" b="1" dirty="0"/>
              <a:t>节点选举</a:t>
            </a:r>
          </a:p>
        </p:txBody>
      </p:sp>
      <p:sp>
        <p:nvSpPr>
          <p:cNvPr id="2" name="文本框 1"/>
          <p:cNvSpPr txBox="1"/>
          <p:nvPr/>
        </p:nvSpPr>
        <p:spPr>
          <a:xfrm>
            <a:off x="740979" y="1078786"/>
            <a:ext cx="9544692" cy="70788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t>动态选举：</a:t>
            </a:r>
            <a:r>
              <a:rPr lang="zh-CN" altLang="en-US" sz="2000" dirty="0"/>
              <a:t>通过执行领导人选举程序，动态从组织中选择一个 </a:t>
            </a:r>
            <a:r>
              <a:rPr lang="en-US" altLang="zh-CN" sz="2000" dirty="0"/>
              <a:t>peer </a:t>
            </a:r>
            <a:r>
              <a:rPr lang="zh-CN" altLang="en-US" sz="2000" dirty="0"/>
              <a:t>节点成为领导者节点，从</a:t>
            </a:r>
            <a:r>
              <a:rPr lang="en-US" altLang="zh-CN" sz="2000" dirty="0"/>
              <a:t>Ordering </a:t>
            </a:r>
            <a:r>
              <a:rPr lang="zh-CN" altLang="en-US" sz="2000" dirty="0"/>
              <a:t>服务中拉出区块，并将块分发给组织中的其他 </a:t>
            </a:r>
            <a:r>
              <a:rPr lang="en-US" altLang="zh-CN" sz="2000" dirty="0"/>
              <a:t>peer </a:t>
            </a:r>
            <a:r>
              <a:rPr lang="zh-CN" altLang="en-US" sz="2000" dirty="0"/>
              <a:t>节点。</a:t>
            </a:r>
            <a:endParaRPr lang="zh-CN" altLang="en-US" sz="2000" dirty="0"/>
          </a:p>
        </p:txBody>
      </p:sp>
      <p:sp>
        <p:nvSpPr>
          <p:cNvPr id="5" name="文本框 4"/>
          <p:cNvSpPr txBox="1"/>
          <p:nvPr/>
        </p:nvSpPr>
        <p:spPr>
          <a:xfrm>
            <a:off x="986318" y="2014705"/>
            <a:ext cx="8427644" cy="707886"/>
          </a:xfrm>
          <a:prstGeom prst="rect">
            <a:avLst/>
          </a:prstGeom>
          <a:noFill/>
        </p:spPr>
        <p:txBody>
          <a:bodyPr wrap="square" rtlCol="0">
            <a:spAutoFit/>
          </a:bodyPr>
          <a:lstStyle/>
          <a:p>
            <a:r>
              <a:rPr lang="zh-CN" altLang="en-US" sz="2000" dirty="0"/>
              <a:t>动态领导选举可以在各个组织内各自动态选举一个 </a:t>
            </a:r>
            <a:r>
              <a:rPr lang="en-US" altLang="zh-CN" sz="2000" dirty="0"/>
              <a:t>Leader </a:t>
            </a:r>
            <a:r>
              <a:rPr lang="zh-CN" altLang="en-US" sz="2000" dirty="0"/>
              <a:t>节点，它将代表各个连接到 </a:t>
            </a:r>
            <a:r>
              <a:rPr lang="en-US" altLang="zh-CN" sz="2000" dirty="0"/>
              <a:t>Ordering </a:t>
            </a:r>
            <a:r>
              <a:rPr lang="zh-CN" altLang="en-US" sz="2000" dirty="0"/>
              <a:t>服务并拉出新的区块。</a:t>
            </a:r>
            <a:endParaRPr lang="en-US" altLang="zh-CN" sz="2000" dirty="0"/>
          </a:p>
        </p:txBody>
      </p:sp>
      <p:sp>
        <p:nvSpPr>
          <p:cNvPr id="9" name="文本框 8"/>
          <p:cNvSpPr txBox="1"/>
          <p:nvPr/>
        </p:nvSpPr>
        <p:spPr>
          <a:xfrm>
            <a:off x="914400" y="2788694"/>
            <a:ext cx="9246742" cy="2308324"/>
          </a:xfrm>
          <a:prstGeom prst="rect">
            <a:avLst/>
          </a:prstGeom>
          <a:noFill/>
        </p:spPr>
        <p:txBody>
          <a:bodyPr wrap="square" rtlCol="0">
            <a:spAutoFit/>
          </a:bodyPr>
          <a:lstStyle/>
          <a:p>
            <a:r>
              <a:rPr lang="zh-CN" altLang="en-US" dirty="0" smtClean="0"/>
              <a:t>实现动态</a:t>
            </a:r>
            <a:r>
              <a:rPr lang="zh-CN" altLang="en-US" dirty="0"/>
              <a:t>选举机制，需要在 </a:t>
            </a:r>
            <a:r>
              <a:rPr lang="en-US" altLang="zh-CN" dirty="0" err="1"/>
              <a:t>core.yaml</a:t>
            </a:r>
            <a:r>
              <a:rPr lang="en-US" altLang="zh-CN" dirty="0"/>
              <a:t> </a:t>
            </a:r>
            <a:r>
              <a:rPr lang="zh-CN" altLang="en-US" dirty="0"/>
              <a:t>中配置以下参数</a:t>
            </a:r>
            <a:r>
              <a:rPr lang="en-US" altLang="zh-CN" dirty="0" smtClean="0"/>
              <a:t>:</a:t>
            </a:r>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r>
              <a:rPr lang="zh-CN" altLang="en-US" dirty="0" smtClean="0"/>
              <a:t>或者</a:t>
            </a:r>
            <a:r>
              <a:rPr lang="zh-CN" altLang="en-US" dirty="0"/>
              <a:t>可以使用环境变量来配置和覆盖相应的参数：</a:t>
            </a:r>
            <a:endParaRPr lang="zh-CN" altLang="en-US" dirty="0"/>
          </a:p>
        </p:txBody>
      </p:sp>
      <p:sp>
        <p:nvSpPr>
          <p:cNvPr id="11" name="文本框 10"/>
          <p:cNvSpPr txBox="1"/>
          <p:nvPr/>
        </p:nvSpPr>
        <p:spPr>
          <a:xfrm>
            <a:off x="986318" y="3234874"/>
            <a:ext cx="9174823" cy="1200329"/>
          </a:xfrm>
          <a:prstGeom prst="rect">
            <a:avLst/>
          </a:prstGeom>
          <a:solidFill>
            <a:schemeClr val="accent5">
              <a:lumMod val="40000"/>
              <a:lumOff val="60000"/>
            </a:schemeClr>
          </a:solidFill>
        </p:spPr>
        <p:txBody>
          <a:bodyPr wrap="square" rtlCol="0">
            <a:spAutoFit/>
          </a:bodyPr>
          <a:lstStyle/>
          <a:p>
            <a:r>
              <a:rPr lang="en-US" altLang="zh-CN" dirty="0" smtClean="0"/>
              <a:t>peer: </a:t>
            </a:r>
          </a:p>
          <a:p>
            <a:r>
              <a:rPr lang="en-US" altLang="zh-CN" dirty="0" smtClean="0"/>
              <a:t>        gossip: </a:t>
            </a:r>
          </a:p>
          <a:p>
            <a:r>
              <a:rPr lang="en-US" altLang="zh-CN" dirty="0" smtClean="0"/>
              <a:t>	</a:t>
            </a:r>
            <a:r>
              <a:rPr lang="en-US" altLang="zh-CN" dirty="0" err="1" smtClean="0"/>
              <a:t>useLeaderElection</a:t>
            </a:r>
            <a:r>
              <a:rPr lang="en-US" altLang="zh-CN" dirty="0" smtClean="0"/>
              <a:t>: true</a:t>
            </a:r>
            <a:r>
              <a:rPr lang="en-US" altLang="zh-CN" i="1" dirty="0" smtClean="0"/>
              <a:t># </a:t>
            </a:r>
            <a:r>
              <a:rPr lang="zh-CN" altLang="en-US" i="1" dirty="0" smtClean="0"/>
              <a:t>是否指定使用选举方式产式</a:t>
            </a:r>
            <a:endParaRPr lang="en-US" altLang="zh-CN" i="1" dirty="0" smtClean="0"/>
          </a:p>
          <a:p>
            <a:r>
              <a:rPr lang="en-US" altLang="zh-CN" i="1" dirty="0" smtClean="0"/>
              <a:t>	Leader</a:t>
            </a:r>
            <a:r>
              <a:rPr lang="en-US" altLang="zh-CN" dirty="0" smtClean="0"/>
              <a:t> </a:t>
            </a:r>
            <a:r>
              <a:rPr lang="en-US" altLang="zh-CN" dirty="0" err="1" smtClean="0"/>
              <a:t>orgLeader</a:t>
            </a:r>
            <a:r>
              <a:rPr lang="en-US" altLang="zh-CN" dirty="0" smtClean="0"/>
              <a:t>: false</a:t>
            </a:r>
            <a:r>
              <a:rPr lang="en-US" altLang="zh-CN" i="1" dirty="0" smtClean="0"/>
              <a:t># </a:t>
            </a:r>
            <a:r>
              <a:rPr lang="zh-CN" altLang="en-US" i="1" dirty="0" smtClean="0"/>
              <a:t>是否指定当前节点为</a:t>
            </a:r>
            <a:r>
              <a:rPr lang="en-US" altLang="zh-CN" i="1" dirty="0" smtClean="0"/>
              <a:t>Leader</a:t>
            </a:r>
            <a:endParaRPr lang="zh-CN" altLang="en-US" dirty="0"/>
          </a:p>
        </p:txBody>
      </p:sp>
      <p:sp>
        <p:nvSpPr>
          <p:cNvPr id="13" name="文本框 12"/>
          <p:cNvSpPr txBox="1"/>
          <p:nvPr/>
        </p:nvSpPr>
        <p:spPr>
          <a:xfrm>
            <a:off x="986318" y="5322013"/>
            <a:ext cx="9174824" cy="646331"/>
          </a:xfrm>
          <a:prstGeom prst="rect">
            <a:avLst/>
          </a:prstGeom>
          <a:solidFill>
            <a:schemeClr val="accent5">
              <a:lumMod val="40000"/>
              <a:lumOff val="60000"/>
            </a:schemeClr>
          </a:solidFill>
        </p:spPr>
        <p:txBody>
          <a:bodyPr wrap="square" rtlCol="0">
            <a:spAutoFit/>
          </a:bodyPr>
          <a:lstStyle/>
          <a:p>
            <a:r>
              <a:rPr lang="en-US" altLang="zh-CN" dirty="0"/>
              <a:t>export </a:t>
            </a:r>
            <a:r>
              <a:rPr lang="en-US" altLang="zh-CN" dirty="0" smtClean="0"/>
              <a:t>CORE_PEER_GOSSIP_USELEADERELECTION=true</a:t>
            </a:r>
          </a:p>
          <a:p>
            <a:r>
              <a:rPr lang="en-US" altLang="zh-CN" dirty="0" smtClean="0"/>
              <a:t>export CORE_PEER_GOSSIP_ORGLEADER=false</a:t>
            </a:r>
            <a:endParaRPr lang="zh-CN" altLang="en-US" dirty="0"/>
          </a:p>
        </p:txBody>
      </p:sp>
    </p:spTree>
    <p:extLst>
      <p:ext uri="{BB962C8B-B14F-4D97-AF65-F5344CB8AC3E}">
        <p14:creationId xmlns:p14="http://schemas.microsoft.com/office/powerpoint/2010/main" val="24270834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12</a:t>
            </a:fld>
            <a:endParaRPr kumimoji="1" lang="zh-CN" altLang="en-US" dirty="0">
              <a:solidFill>
                <a:schemeClr val="accent1">
                  <a:lumMod val="20000"/>
                  <a:lumOff val="80000"/>
                </a:schemeClr>
              </a:solidFill>
            </a:endParaRPr>
          </a:p>
        </p:txBody>
      </p:sp>
      <p:pic>
        <p:nvPicPr>
          <p:cNvPr id="39" name="图片 38">
            <a:extLst>
              <a:ext uri="{FF2B5EF4-FFF2-40B4-BE49-F238E27FC236}">
                <a16:creationId xmlns=""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sp>
        <p:nvSpPr>
          <p:cNvPr id="41" name="文本框 40">
            <a:extLst>
              <a:ext uri="{FF2B5EF4-FFF2-40B4-BE49-F238E27FC236}">
                <a16:creationId xmlns="" xmlns:a16="http://schemas.microsoft.com/office/drawing/2014/main" id="{7E6D4703-CD5E-4E93-BA51-1083A0FA93D1}"/>
              </a:ext>
            </a:extLst>
          </p:cNvPr>
          <p:cNvSpPr txBox="1"/>
          <p:nvPr/>
        </p:nvSpPr>
        <p:spPr>
          <a:xfrm>
            <a:off x="788275" y="326670"/>
            <a:ext cx="1415772" cy="584775"/>
          </a:xfrm>
          <a:prstGeom prst="rect">
            <a:avLst/>
          </a:prstGeom>
          <a:noFill/>
        </p:spPr>
        <p:txBody>
          <a:bodyPr wrap="none" rtlCol="0">
            <a:spAutoFit/>
          </a:bodyPr>
          <a:lstStyle/>
          <a:p>
            <a:r>
              <a:rPr lang="zh-CN" altLang="en-US" sz="3200" b="1" dirty="0" smtClean="0"/>
              <a:t>锚节点</a:t>
            </a:r>
            <a:endParaRPr lang="zh-CN" altLang="en-US" sz="3200" b="1" dirty="0"/>
          </a:p>
        </p:txBody>
      </p:sp>
      <p:sp>
        <p:nvSpPr>
          <p:cNvPr id="8" name="文本框 7"/>
          <p:cNvSpPr txBox="1"/>
          <p:nvPr/>
        </p:nvSpPr>
        <p:spPr>
          <a:xfrm>
            <a:off x="934948" y="1345915"/>
            <a:ext cx="9185097" cy="1200329"/>
          </a:xfrm>
          <a:prstGeom prst="rect">
            <a:avLst/>
          </a:prstGeom>
          <a:noFill/>
        </p:spPr>
        <p:txBody>
          <a:bodyPr wrap="square" rtlCol="0">
            <a:spAutoFit/>
          </a:bodyPr>
          <a:lstStyle/>
          <a:p>
            <a:r>
              <a:rPr lang="zh-CN" altLang="en-US" dirty="0"/>
              <a:t>一个节点</a:t>
            </a:r>
            <a:r>
              <a:rPr lang="en-US" altLang="zh-CN" dirty="0"/>
              <a:t>(Peer)</a:t>
            </a:r>
            <a:r>
              <a:rPr lang="zh-CN" altLang="en-US" dirty="0"/>
              <a:t>，它可以被频道</a:t>
            </a:r>
            <a:r>
              <a:rPr lang="en-US" altLang="zh-CN" dirty="0"/>
              <a:t>(Channel)</a:t>
            </a:r>
            <a:r>
              <a:rPr lang="zh-CN" altLang="en-US" dirty="0"/>
              <a:t>中的所有其他节点</a:t>
            </a:r>
            <a:r>
              <a:rPr lang="en-US" altLang="zh-CN" dirty="0"/>
              <a:t>(Peer)</a:t>
            </a:r>
            <a:r>
              <a:rPr lang="zh-CN" altLang="en-US" dirty="0"/>
              <a:t>发现和通讯。频道</a:t>
            </a:r>
            <a:r>
              <a:rPr lang="en-US" altLang="zh-CN" dirty="0"/>
              <a:t>(Channel)</a:t>
            </a:r>
            <a:r>
              <a:rPr lang="zh-CN" altLang="en-US" dirty="0"/>
              <a:t>中的</a:t>
            </a:r>
            <a:r>
              <a:rPr lang="zh-CN" altLang="en-US" dirty="0" smtClean="0"/>
              <a:t>每个</a:t>
            </a:r>
            <a:r>
              <a:rPr lang="zh-CN" altLang="en-US" dirty="0"/>
              <a:t>成员</a:t>
            </a:r>
            <a:r>
              <a:rPr lang="zh-CN" altLang="en-US" dirty="0" smtClean="0"/>
              <a:t>都</a:t>
            </a:r>
            <a:r>
              <a:rPr lang="zh-CN" altLang="en-US" dirty="0"/>
              <a:t>有一个锚节点</a:t>
            </a:r>
            <a:r>
              <a:rPr lang="en-US" altLang="zh-CN" dirty="0"/>
              <a:t>(Anchor Peer)</a:t>
            </a:r>
            <a:r>
              <a:rPr lang="zh-CN" altLang="en-US" dirty="0"/>
              <a:t>（或多个锚节点</a:t>
            </a:r>
            <a:r>
              <a:rPr lang="en-US" altLang="zh-CN" dirty="0"/>
              <a:t>(Anchor Peer)</a:t>
            </a:r>
            <a:r>
              <a:rPr lang="zh-CN" altLang="en-US" dirty="0"/>
              <a:t>，以防止单点故障），以允许从属于不同会员</a:t>
            </a:r>
            <a:r>
              <a:rPr lang="en-US" altLang="zh-CN" dirty="0"/>
              <a:t>(Member)</a:t>
            </a:r>
            <a:r>
              <a:rPr lang="zh-CN" altLang="en-US" dirty="0"/>
              <a:t>的节点</a:t>
            </a:r>
            <a:r>
              <a:rPr lang="en-US" altLang="zh-CN" dirty="0"/>
              <a:t>(Peer)</a:t>
            </a:r>
            <a:r>
              <a:rPr lang="zh-CN" altLang="en-US" dirty="0"/>
              <a:t>发现同频道</a:t>
            </a:r>
            <a:r>
              <a:rPr lang="en-US" altLang="zh-CN" dirty="0"/>
              <a:t>(Channel)</a:t>
            </a:r>
            <a:r>
              <a:rPr lang="zh-CN" altLang="en-US" dirty="0"/>
              <a:t>中的所有现有节点</a:t>
            </a:r>
            <a:r>
              <a:rPr lang="en-US" altLang="zh-CN" dirty="0"/>
              <a:t>(Peer)</a:t>
            </a:r>
            <a:r>
              <a:rPr lang="zh-CN" altLang="en-US" dirty="0"/>
              <a:t>。</a:t>
            </a:r>
            <a:endParaRPr lang="zh-CN" altLang="en-US" dirty="0"/>
          </a:p>
        </p:txBody>
      </p:sp>
      <p:sp>
        <p:nvSpPr>
          <p:cNvPr id="16" name="文本框 15"/>
          <p:cNvSpPr txBox="1"/>
          <p:nvPr/>
        </p:nvSpPr>
        <p:spPr>
          <a:xfrm>
            <a:off x="934948" y="2712378"/>
            <a:ext cx="8866598" cy="923330"/>
          </a:xfrm>
          <a:prstGeom prst="rect">
            <a:avLst/>
          </a:prstGeom>
          <a:noFill/>
        </p:spPr>
        <p:txBody>
          <a:bodyPr wrap="square" rtlCol="0">
            <a:spAutoFit/>
          </a:bodyPr>
          <a:lstStyle/>
          <a:p>
            <a:r>
              <a:rPr lang="zh-CN" altLang="en-US" dirty="0"/>
              <a:t>锚节点主要用于启动来自不同组织的节点之间的 </a:t>
            </a:r>
            <a:r>
              <a:rPr lang="en-US" altLang="zh-CN" dirty="0"/>
              <a:t>Gossip </a:t>
            </a:r>
            <a:r>
              <a:rPr lang="zh-CN" altLang="en-US" dirty="0"/>
              <a:t>通信。锚节点作为同一通道上的另一组织的节点的入口点，可以与目标锚节点所在组织中的每个节点通信。跨组织的 </a:t>
            </a:r>
            <a:r>
              <a:rPr lang="en-US" altLang="zh-CN" dirty="0"/>
              <a:t>Gossip </a:t>
            </a:r>
            <a:r>
              <a:rPr lang="zh-CN" altLang="en-US" dirty="0"/>
              <a:t>通信必须包含在通道的范围内。</a:t>
            </a:r>
            <a:endParaRPr lang="zh-CN" altLang="en-US" dirty="0"/>
          </a:p>
        </p:txBody>
      </p:sp>
    </p:spTree>
    <p:extLst>
      <p:ext uri="{BB962C8B-B14F-4D97-AF65-F5344CB8AC3E}">
        <p14:creationId xmlns:p14="http://schemas.microsoft.com/office/powerpoint/2010/main" val="35646210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13</a:t>
            </a:fld>
            <a:endParaRPr kumimoji="1" lang="zh-CN" altLang="en-US" dirty="0">
              <a:solidFill>
                <a:schemeClr val="accent1">
                  <a:lumMod val="20000"/>
                  <a:lumOff val="80000"/>
                </a:schemeClr>
              </a:solidFill>
            </a:endParaRPr>
          </a:p>
        </p:txBody>
      </p:sp>
      <p:pic>
        <p:nvPicPr>
          <p:cNvPr id="39" name="图片 38">
            <a:extLst>
              <a:ext uri="{FF2B5EF4-FFF2-40B4-BE49-F238E27FC236}">
                <a16:creationId xmlns=""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sp>
        <p:nvSpPr>
          <p:cNvPr id="41" name="文本框 40">
            <a:extLst>
              <a:ext uri="{FF2B5EF4-FFF2-40B4-BE49-F238E27FC236}">
                <a16:creationId xmlns="" xmlns:a16="http://schemas.microsoft.com/office/drawing/2014/main" id="{7E6D4703-CD5E-4E93-BA51-1083A0FA93D1}"/>
              </a:ext>
            </a:extLst>
          </p:cNvPr>
          <p:cNvSpPr txBox="1"/>
          <p:nvPr/>
        </p:nvSpPr>
        <p:spPr>
          <a:xfrm>
            <a:off x="788275" y="326670"/>
            <a:ext cx="1415772" cy="584775"/>
          </a:xfrm>
          <a:prstGeom prst="rect">
            <a:avLst/>
          </a:prstGeom>
          <a:noFill/>
        </p:spPr>
        <p:txBody>
          <a:bodyPr wrap="none" rtlCol="0">
            <a:spAutoFit/>
          </a:bodyPr>
          <a:lstStyle/>
          <a:p>
            <a:r>
              <a:rPr lang="zh-CN" altLang="en-US" sz="3200" b="1" dirty="0" smtClean="0"/>
              <a:t>锚节点</a:t>
            </a:r>
            <a:endParaRPr lang="zh-CN" altLang="en-US" sz="3200" b="1" dirty="0"/>
          </a:p>
        </p:txBody>
      </p:sp>
      <p:pic>
        <p:nvPicPr>
          <p:cNvPr id="11" name="图片 10"/>
          <p:cNvPicPr>
            <a:picLocks noChangeAspect="1"/>
          </p:cNvPicPr>
          <p:nvPr/>
        </p:nvPicPr>
        <p:blipFill>
          <a:blip r:embed="rId4"/>
          <a:stretch>
            <a:fillRect/>
          </a:stretch>
        </p:blipFill>
        <p:spPr>
          <a:xfrm>
            <a:off x="2393231" y="911445"/>
            <a:ext cx="6952165" cy="5946555"/>
          </a:xfrm>
          <a:prstGeom prst="rect">
            <a:avLst/>
          </a:prstGeom>
        </p:spPr>
      </p:pic>
    </p:spTree>
    <p:extLst>
      <p:ext uri="{BB962C8B-B14F-4D97-AF65-F5344CB8AC3E}">
        <p14:creationId xmlns:p14="http://schemas.microsoft.com/office/powerpoint/2010/main" val="28377711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14</a:t>
            </a:fld>
            <a:endParaRPr kumimoji="1" lang="zh-CN" altLang="en-US" dirty="0">
              <a:solidFill>
                <a:schemeClr val="accent1">
                  <a:lumMod val="20000"/>
                  <a:lumOff val="80000"/>
                </a:schemeClr>
              </a:solidFill>
            </a:endParaRPr>
          </a:p>
        </p:txBody>
      </p:sp>
      <p:pic>
        <p:nvPicPr>
          <p:cNvPr id="39" name="图片 38">
            <a:extLst>
              <a:ext uri="{FF2B5EF4-FFF2-40B4-BE49-F238E27FC236}">
                <a16:creationId xmlns=""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sp>
        <p:nvSpPr>
          <p:cNvPr id="41" name="文本框 40">
            <a:extLst>
              <a:ext uri="{FF2B5EF4-FFF2-40B4-BE49-F238E27FC236}">
                <a16:creationId xmlns="" xmlns:a16="http://schemas.microsoft.com/office/drawing/2014/main" id="{7E6D4703-CD5E-4E93-BA51-1083A0FA93D1}"/>
              </a:ext>
            </a:extLst>
          </p:cNvPr>
          <p:cNvSpPr txBox="1"/>
          <p:nvPr/>
        </p:nvSpPr>
        <p:spPr>
          <a:xfrm>
            <a:off x="788275" y="326670"/>
            <a:ext cx="4213589" cy="584775"/>
          </a:xfrm>
          <a:prstGeom prst="rect">
            <a:avLst/>
          </a:prstGeom>
          <a:noFill/>
        </p:spPr>
        <p:txBody>
          <a:bodyPr wrap="none" rtlCol="0">
            <a:spAutoFit/>
          </a:bodyPr>
          <a:lstStyle/>
          <a:p>
            <a:r>
              <a:rPr lang="en-US" altLang="zh-CN" sz="3200" b="1" dirty="0"/>
              <a:t>Fabric</a:t>
            </a:r>
            <a:r>
              <a:rPr lang="zh-CN" altLang="en-US" sz="3200" b="1" dirty="0"/>
              <a:t>的数据同步实现</a:t>
            </a:r>
            <a:endParaRPr lang="zh-CN" altLang="en-US" sz="3200" b="1" dirty="0"/>
          </a:p>
        </p:txBody>
      </p:sp>
      <p:pic>
        <p:nvPicPr>
          <p:cNvPr id="2" name="图片 1"/>
          <p:cNvPicPr>
            <a:picLocks noChangeAspect="1"/>
          </p:cNvPicPr>
          <p:nvPr/>
        </p:nvPicPr>
        <p:blipFill>
          <a:blip r:embed="rId4"/>
          <a:stretch>
            <a:fillRect/>
          </a:stretch>
        </p:blipFill>
        <p:spPr>
          <a:xfrm>
            <a:off x="1668095" y="928577"/>
            <a:ext cx="8531417" cy="5793668"/>
          </a:xfrm>
          <a:prstGeom prst="rect">
            <a:avLst/>
          </a:prstGeom>
        </p:spPr>
      </p:pic>
    </p:spTree>
    <p:extLst>
      <p:ext uri="{BB962C8B-B14F-4D97-AF65-F5344CB8AC3E}">
        <p14:creationId xmlns:p14="http://schemas.microsoft.com/office/powerpoint/2010/main" val="734398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15</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 xmlns:a16="http://schemas.microsoft.com/office/drawing/2014/main" id="{36C8E293-33AE-054F-A412-356DB794DE03}"/>
              </a:ext>
            </a:extLst>
          </p:cNvPr>
          <p:cNvSpPr txBox="1"/>
          <p:nvPr/>
        </p:nvSpPr>
        <p:spPr>
          <a:xfrm>
            <a:off x="788275" y="359649"/>
            <a:ext cx="1415772" cy="461665"/>
          </a:xfrm>
          <a:prstGeom prst="rect">
            <a:avLst/>
          </a:prstGeom>
          <a:noFill/>
        </p:spPr>
        <p:txBody>
          <a:bodyPr wrap="none" rtlCol="0">
            <a:spAutoFit/>
          </a:bodyPr>
          <a:lstStyle/>
          <a:p>
            <a:r>
              <a:rPr kumimoji="1" lang="zh-CN" altLang="en-US" sz="2400" b="1" dirty="0"/>
              <a:t>作业环节</a:t>
            </a:r>
          </a:p>
        </p:txBody>
      </p:sp>
      <p:pic>
        <p:nvPicPr>
          <p:cNvPr id="40" name="图片 39">
            <a:extLst>
              <a:ext uri="{FF2B5EF4-FFF2-40B4-BE49-F238E27FC236}">
                <a16:creationId xmlns="" xmlns:a16="http://schemas.microsoft.com/office/drawing/2014/main" id="{ED8D0E01-CE76-A64B-9145-0470D0CBAF80}"/>
              </a:ext>
            </a:extLst>
          </p:cNvPr>
          <p:cNvPicPr>
            <a:picLocks noChangeAspect="1"/>
          </p:cNvPicPr>
          <p:nvPr/>
        </p:nvPicPr>
        <p:blipFill>
          <a:blip r:embed="rId3"/>
          <a:stretch>
            <a:fillRect/>
          </a:stretch>
        </p:blipFill>
        <p:spPr>
          <a:xfrm>
            <a:off x="113328" y="6081713"/>
            <a:ext cx="1554767" cy="776287"/>
          </a:xfrm>
          <a:prstGeom prst="rect">
            <a:avLst/>
          </a:prstGeom>
        </p:spPr>
      </p:pic>
      <p:sp>
        <p:nvSpPr>
          <p:cNvPr id="9" name="内容占位符 8">
            <a:extLst>
              <a:ext uri="{FF2B5EF4-FFF2-40B4-BE49-F238E27FC236}">
                <a16:creationId xmlns="" xmlns:a16="http://schemas.microsoft.com/office/drawing/2014/main" id="{8CAC6B49-DE74-4842-A1D5-6F576A662547}"/>
              </a:ext>
            </a:extLst>
          </p:cNvPr>
          <p:cNvSpPr>
            <a:spLocks noGrp="1"/>
          </p:cNvSpPr>
          <p:nvPr>
            <p:ph idx="1"/>
          </p:nvPr>
        </p:nvSpPr>
        <p:spPr>
          <a:xfrm>
            <a:off x="599091" y="1409700"/>
            <a:ext cx="10515600" cy="2607495"/>
          </a:xfrm>
        </p:spPr>
        <p:txBody>
          <a:bodyPr/>
          <a:lstStyle/>
          <a:p>
            <a:pPr marL="0" indent="0">
              <a:buNone/>
            </a:pPr>
            <a:r>
              <a:rPr lang="en-US" altLang="zh-CN" dirty="0" smtClean="0"/>
              <a:t>1</a:t>
            </a:r>
            <a:r>
              <a:rPr lang="zh-CN" altLang="en-US" dirty="0" smtClean="0"/>
              <a:t>、</a:t>
            </a:r>
            <a:r>
              <a:rPr lang="en-US" altLang="zh-CN" dirty="0" smtClean="0"/>
              <a:t>gossip</a:t>
            </a:r>
            <a:r>
              <a:rPr lang="zh-CN" altLang="en-US" dirty="0" smtClean="0"/>
              <a:t>算法的缺陷</a:t>
            </a:r>
            <a:endParaRPr lang="en-US" altLang="zh-CN" dirty="0" smtClean="0"/>
          </a:p>
          <a:p>
            <a:pPr marL="0" indent="0">
              <a:buNone/>
            </a:pPr>
            <a:r>
              <a:rPr lang="en-US" altLang="zh-CN" dirty="0" smtClean="0"/>
              <a:t>2</a:t>
            </a:r>
            <a:r>
              <a:rPr lang="zh-CN" altLang="en-US" dirty="0" smtClean="0"/>
              <a:t>、</a:t>
            </a:r>
            <a:r>
              <a:rPr lang="zh-CN" altLang="en-US" dirty="0"/>
              <a:t>判断</a:t>
            </a:r>
            <a:r>
              <a:rPr lang="zh-CN" altLang="en-US" dirty="0" smtClean="0"/>
              <a:t>题（说明是</a:t>
            </a:r>
            <a:r>
              <a:rPr lang="en-US" altLang="zh-CN" dirty="0" smtClean="0"/>
              <a:t>push</a:t>
            </a:r>
            <a:r>
              <a:rPr lang="zh-CN" altLang="en-US" dirty="0" smtClean="0"/>
              <a:t>还是</a:t>
            </a:r>
            <a:r>
              <a:rPr lang="en-US" altLang="zh-CN" dirty="0" smtClean="0"/>
              <a:t>pull</a:t>
            </a:r>
            <a:r>
              <a:rPr lang="zh-CN" altLang="en-US" dirty="0" smtClean="0"/>
              <a:t>）</a:t>
            </a:r>
            <a:endParaRPr lang="en-US" altLang="zh-CN" dirty="0" smtClean="0"/>
          </a:p>
          <a:p>
            <a:pPr marL="0" indent="0">
              <a:buNone/>
            </a:pPr>
            <a:r>
              <a:rPr lang="en-US" altLang="zh-CN" dirty="0"/>
              <a:t> </a:t>
            </a:r>
            <a:r>
              <a:rPr lang="en-US" altLang="zh-CN" dirty="0" smtClean="0"/>
              <a:t>    </a:t>
            </a:r>
            <a:r>
              <a:rPr lang="zh-CN" altLang="en-US" dirty="0" smtClean="0"/>
              <a:t>小明通过社交平台吃</a:t>
            </a:r>
            <a:r>
              <a:rPr lang="en-US" altLang="zh-CN" dirty="0" err="1" smtClean="0"/>
              <a:t>lxl</a:t>
            </a:r>
            <a:r>
              <a:rPr lang="zh-CN" altLang="en-US" dirty="0" smtClean="0"/>
              <a:t>和</a:t>
            </a:r>
            <a:r>
              <a:rPr lang="en-US" altLang="zh-CN" dirty="0" err="1" smtClean="0"/>
              <a:t>pgone</a:t>
            </a:r>
            <a:r>
              <a:rPr lang="zh-CN" altLang="en-US" dirty="0" smtClean="0"/>
              <a:t>的瓜，如果小明是在微博上看别人的评论转发得知的，请问这个是</a:t>
            </a:r>
            <a:r>
              <a:rPr lang="en-US" altLang="zh-CN" dirty="0" smtClean="0"/>
              <a:t>gossip</a:t>
            </a:r>
            <a:r>
              <a:rPr lang="zh-CN" altLang="en-US" dirty="0" smtClean="0"/>
              <a:t>协议的</a:t>
            </a:r>
            <a:r>
              <a:rPr lang="en-US" altLang="zh-CN" dirty="0" smtClean="0"/>
              <a:t>_________</a:t>
            </a:r>
            <a:r>
              <a:rPr lang="zh-CN" altLang="en-US" dirty="0" smtClean="0"/>
              <a:t>模式，如果小明去问他的同学小卢</a:t>
            </a:r>
            <a:r>
              <a:rPr lang="en-US" altLang="zh-CN" dirty="0" err="1" smtClean="0"/>
              <a:t>lxl</a:t>
            </a:r>
            <a:r>
              <a:rPr lang="zh-CN" altLang="en-US" dirty="0" smtClean="0"/>
              <a:t>这个到底怎么回事，然后小卢告诉了他，这个是</a:t>
            </a:r>
            <a:r>
              <a:rPr lang="en-US" altLang="zh-CN" dirty="0" smtClean="0"/>
              <a:t>gossip</a:t>
            </a:r>
            <a:r>
              <a:rPr lang="zh-CN" altLang="en-US" dirty="0" smtClean="0"/>
              <a:t>的</a:t>
            </a:r>
            <a:r>
              <a:rPr lang="en-US" altLang="zh-CN" dirty="0" smtClean="0"/>
              <a:t>__________</a:t>
            </a:r>
            <a:r>
              <a:rPr lang="zh-CN" altLang="en-US" dirty="0" smtClean="0"/>
              <a:t>模式，如果小明听了小卢的阐述然后去谷歌了，转而告诉卢地他认为的真实情况，</a:t>
            </a:r>
            <a:r>
              <a:rPr lang="zh-CN" altLang="en-US" dirty="0"/>
              <a:t>这个是</a:t>
            </a:r>
            <a:r>
              <a:rPr lang="en-US" altLang="zh-CN" dirty="0"/>
              <a:t>gossip</a:t>
            </a:r>
            <a:r>
              <a:rPr lang="zh-CN" altLang="en-US" dirty="0"/>
              <a:t>的</a:t>
            </a:r>
            <a:r>
              <a:rPr lang="en-US" altLang="zh-CN" dirty="0"/>
              <a:t>__________</a:t>
            </a:r>
            <a:r>
              <a:rPr lang="zh-CN" altLang="en-US" dirty="0" smtClean="0"/>
              <a:t>模式。</a:t>
            </a:r>
            <a:endParaRPr lang="en-US" altLang="zh-CN" dirty="0"/>
          </a:p>
          <a:p>
            <a:pPr marL="0" indent="0">
              <a:buNone/>
            </a:pPr>
            <a:r>
              <a:rPr lang="en-US" altLang="zh-CN" dirty="0" smtClean="0"/>
              <a:t>3</a:t>
            </a:r>
            <a:r>
              <a:rPr lang="zh-CN" altLang="en-US" dirty="0" smtClean="0"/>
              <a:t>、</a:t>
            </a:r>
            <a:r>
              <a:rPr lang="en-US" altLang="zh-CN" dirty="0" smtClean="0"/>
              <a:t>leader</a:t>
            </a:r>
            <a:r>
              <a:rPr lang="zh-CN" altLang="en-US" dirty="0" smtClean="0"/>
              <a:t>节点和锚节点分别是什么，以及他们的区别。</a:t>
            </a:r>
            <a:endParaRPr lang="en-US" altLang="zh-CN" dirty="0" smtClean="0"/>
          </a:p>
          <a:p>
            <a:pPr marL="0" indent="0">
              <a:buNone/>
            </a:pPr>
            <a:r>
              <a:rPr lang="en-US" altLang="zh-CN" dirty="0" smtClean="0"/>
              <a:t>4</a:t>
            </a:r>
            <a:r>
              <a:rPr lang="zh-CN" altLang="en-US" dirty="0"/>
              <a:t>、</a:t>
            </a:r>
            <a:r>
              <a:rPr lang="zh-CN" altLang="en-US" dirty="0" smtClean="0"/>
              <a:t>简述</a:t>
            </a:r>
            <a:r>
              <a:rPr lang="en-US" altLang="zh-CN" dirty="0" smtClean="0"/>
              <a:t>fabric</a:t>
            </a:r>
            <a:r>
              <a:rPr lang="zh-CN" altLang="en-US" dirty="0" smtClean="0"/>
              <a:t>的数据</a:t>
            </a:r>
            <a:r>
              <a:rPr lang="zh-CN" altLang="en-US" dirty="0"/>
              <a:t>同步实现</a:t>
            </a:r>
          </a:p>
          <a:p>
            <a:pPr marL="0" indent="0">
              <a:buNone/>
            </a:pPr>
            <a:endParaRPr lang="en-US" altLang="zh-CN" dirty="0" smtClean="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endParaRPr lang="en-US" altLang="zh-CN" dirty="0"/>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30834338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2</a:t>
            </a:fld>
            <a:endParaRPr kumimoji="1" lang="zh-CN" altLang="en-US" dirty="0">
              <a:solidFill>
                <a:schemeClr val="accent1">
                  <a:lumMod val="20000"/>
                  <a:lumOff val="80000"/>
                </a:schemeClr>
              </a:solidFill>
            </a:endParaRPr>
          </a:p>
        </p:txBody>
      </p:sp>
      <p:sp>
        <p:nvSpPr>
          <p:cNvPr id="71" name="文本框 70">
            <a:extLst>
              <a:ext uri="{FF2B5EF4-FFF2-40B4-BE49-F238E27FC236}">
                <a16:creationId xmlns="" xmlns:a16="http://schemas.microsoft.com/office/drawing/2014/main" id="{36C8E293-33AE-054F-A412-356DB794DE03}"/>
              </a:ext>
            </a:extLst>
          </p:cNvPr>
          <p:cNvSpPr txBox="1"/>
          <p:nvPr/>
        </p:nvSpPr>
        <p:spPr>
          <a:xfrm>
            <a:off x="788275" y="359649"/>
            <a:ext cx="925318" cy="523220"/>
          </a:xfrm>
          <a:prstGeom prst="rect">
            <a:avLst/>
          </a:prstGeom>
          <a:noFill/>
        </p:spPr>
        <p:txBody>
          <a:bodyPr wrap="none" rtlCol="0">
            <a:spAutoFit/>
          </a:bodyPr>
          <a:lstStyle/>
          <a:p>
            <a:r>
              <a:rPr kumimoji="1" lang="zh-CN" altLang="en-US" sz="2800" b="1" dirty="0"/>
              <a:t>目录</a:t>
            </a:r>
            <a:endParaRPr kumimoji="1" lang="zh-CN" altLang="en-US" sz="2400" b="1" dirty="0"/>
          </a:p>
        </p:txBody>
      </p:sp>
      <p:pic>
        <p:nvPicPr>
          <p:cNvPr id="40" name="图片 39">
            <a:extLst>
              <a:ext uri="{FF2B5EF4-FFF2-40B4-BE49-F238E27FC236}">
                <a16:creationId xmlns="" xmlns:a16="http://schemas.microsoft.com/office/drawing/2014/main" id="{ED8D0E01-CE76-A64B-9145-0470D0CBAF80}"/>
              </a:ext>
            </a:extLst>
          </p:cNvPr>
          <p:cNvPicPr>
            <a:picLocks noChangeAspect="1"/>
          </p:cNvPicPr>
          <p:nvPr/>
        </p:nvPicPr>
        <p:blipFill>
          <a:blip r:embed="rId2"/>
          <a:stretch>
            <a:fillRect/>
          </a:stretch>
        </p:blipFill>
        <p:spPr>
          <a:xfrm>
            <a:off x="113328" y="6081713"/>
            <a:ext cx="1554767" cy="776287"/>
          </a:xfrm>
          <a:prstGeom prst="rect">
            <a:avLst/>
          </a:prstGeom>
        </p:spPr>
      </p:pic>
      <p:sp>
        <p:nvSpPr>
          <p:cNvPr id="9" name="文本占位符 2">
            <a:extLst>
              <a:ext uri="{FF2B5EF4-FFF2-40B4-BE49-F238E27FC236}">
                <a16:creationId xmlns="" xmlns:a16="http://schemas.microsoft.com/office/drawing/2014/main" id="{6659F4F1-AD8D-4234-8AD8-838D745724AC}"/>
              </a:ext>
            </a:extLst>
          </p:cNvPr>
          <p:cNvSpPr txBox="1">
            <a:spLocks/>
          </p:cNvSpPr>
          <p:nvPr/>
        </p:nvSpPr>
        <p:spPr>
          <a:xfrm>
            <a:off x="2572315" y="3817022"/>
            <a:ext cx="9045612" cy="515626"/>
          </a:xfrm>
          <a:prstGeom prst="rect">
            <a:avLst/>
          </a:prstGeom>
          <a:ln w="12700">
            <a:miter lim="400000"/>
          </a:ln>
        </p:spPr>
        <p:txBody>
          <a:bodyPr lIns="42519" tIns="42519" rIns="42519" bIns="42519">
            <a:noAutofit/>
          </a:bodyPr>
          <a:lstStyle>
            <a:lvl1pPr algn="ctr" defTabSz="695325">
              <a:spcBef>
                <a:spcPts val="0"/>
              </a:spcBef>
              <a:defRPr sz="1400">
                <a:solidFill>
                  <a:srgbClr val="665082"/>
                </a:solidFill>
                <a:latin typeface="Avenir Next"/>
                <a:ea typeface="Avenir Next"/>
                <a:cs typeface="Avenir Next"/>
                <a:sym typeface="Avenir Next"/>
              </a:defRPr>
            </a:lvl1pPr>
            <a:lvl2pPr indent="0" algn="ctr" defTabSz="695325">
              <a:spcBef>
                <a:spcPts val="0"/>
              </a:spcBef>
              <a:defRPr sz="1400">
                <a:solidFill>
                  <a:srgbClr val="665082"/>
                </a:solidFill>
                <a:latin typeface="Avenir Next"/>
                <a:ea typeface="Avenir Next"/>
                <a:cs typeface="Avenir Next"/>
                <a:sym typeface="Avenir Next"/>
              </a:defRPr>
            </a:lvl2pPr>
            <a:lvl3pPr indent="0" algn="ctr" defTabSz="695325">
              <a:spcBef>
                <a:spcPts val="0"/>
              </a:spcBef>
              <a:defRPr sz="1400">
                <a:solidFill>
                  <a:srgbClr val="665082"/>
                </a:solidFill>
                <a:latin typeface="Avenir Next"/>
                <a:ea typeface="Avenir Next"/>
                <a:cs typeface="Avenir Next"/>
                <a:sym typeface="Avenir Next"/>
              </a:defRPr>
            </a:lvl3pPr>
            <a:lvl4pPr indent="0" algn="ctr" defTabSz="695325">
              <a:spcBef>
                <a:spcPts val="0"/>
              </a:spcBef>
              <a:defRPr sz="1400">
                <a:solidFill>
                  <a:srgbClr val="665082"/>
                </a:solidFill>
                <a:latin typeface="Avenir Next"/>
                <a:ea typeface="Avenir Next"/>
                <a:cs typeface="Avenir Next"/>
                <a:sym typeface="Avenir Next"/>
              </a:defRPr>
            </a:lvl4pPr>
            <a:lvl5pPr indent="0" algn="ctr" defTabSz="695325">
              <a:spcBef>
                <a:spcPts val="0"/>
              </a:spcBef>
              <a:defRPr sz="1400">
                <a:solidFill>
                  <a:srgbClr val="665082"/>
                </a:solidFill>
                <a:latin typeface="Avenir Next"/>
                <a:ea typeface="Avenir Next"/>
                <a:cs typeface="Avenir Next"/>
                <a:sym typeface="Avenir Next"/>
              </a:defRPr>
            </a:lvl5pPr>
            <a:lvl6pPr indent="272097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6pPr>
            <a:lvl7pPr indent="326580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7pPr>
            <a:lvl8pPr indent="3810000"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8pPr>
            <a:lvl9pPr indent="435419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9pPr>
          </a:lstStyle>
          <a:p>
            <a:pPr algn="l">
              <a:lnSpc>
                <a:spcPct val="114000"/>
              </a:lnSpc>
              <a:spcBef>
                <a:spcPts val="1200"/>
              </a:spcBef>
              <a:defRPr/>
            </a:pPr>
            <a:r>
              <a:rPr lang="en-US" altLang="zh-CN" sz="3200" b="1" kern="0" dirty="0" smtClean="0">
                <a:solidFill>
                  <a:schemeClr val="accent1">
                    <a:lumMod val="50000"/>
                  </a:schemeClr>
                </a:solidFill>
                <a:latin typeface="微软雅黑" panose="020B0503020204020204" pitchFamily="34" charset="-122"/>
                <a:ea typeface="微软雅黑" panose="020B0503020204020204" pitchFamily="34" charset="-122"/>
              </a:rPr>
              <a:t>Leader</a:t>
            </a:r>
            <a:r>
              <a:rPr lang="zh-CN" altLang="en-US" sz="3200" b="1" kern="0" dirty="0" smtClean="0">
                <a:solidFill>
                  <a:schemeClr val="accent1">
                    <a:lumMod val="50000"/>
                  </a:schemeClr>
                </a:solidFill>
                <a:latin typeface="微软雅黑" panose="020B0503020204020204" pitchFamily="34" charset="-122"/>
                <a:ea typeface="微软雅黑" panose="020B0503020204020204" pitchFamily="34" charset="-122"/>
              </a:rPr>
              <a:t>节点与锚节点</a:t>
            </a:r>
            <a:endParaRPr lang="en-US" altLang="zh-CN" sz="3200" b="1" kern="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1" name="文本占位符 2">
            <a:extLst>
              <a:ext uri="{FF2B5EF4-FFF2-40B4-BE49-F238E27FC236}">
                <a16:creationId xmlns="" xmlns:a16="http://schemas.microsoft.com/office/drawing/2014/main" id="{E6CEE756-1D5A-48AF-AE4C-EE11414B0723}"/>
              </a:ext>
            </a:extLst>
          </p:cNvPr>
          <p:cNvSpPr txBox="1">
            <a:spLocks/>
          </p:cNvSpPr>
          <p:nvPr/>
        </p:nvSpPr>
        <p:spPr>
          <a:xfrm>
            <a:off x="2532778" y="1282927"/>
            <a:ext cx="8022147" cy="638246"/>
          </a:xfrm>
          <a:prstGeom prst="rect">
            <a:avLst/>
          </a:prstGeom>
          <a:ln w="12700">
            <a:miter lim="400000"/>
          </a:ln>
        </p:spPr>
        <p:txBody>
          <a:bodyPr lIns="42519" tIns="42519" rIns="42519" bIns="42519">
            <a:noAutofit/>
          </a:bodyPr>
          <a:lstStyle>
            <a:lvl1pPr algn="ctr" defTabSz="695325">
              <a:spcBef>
                <a:spcPts val="0"/>
              </a:spcBef>
              <a:defRPr sz="1400">
                <a:solidFill>
                  <a:srgbClr val="665082"/>
                </a:solidFill>
                <a:latin typeface="Avenir Next"/>
                <a:ea typeface="Avenir Next"/>
                <a:cs typeface="Avenir Next"/>
                <a:sym typeface="Avenir Next"/>
              </a:defRPr>
            </a:lvl1pPr>
            <a:lvl2pPr indent="0" algn="ctr" defTabSz="695325">
              <a:spcBef>
                <a:spcPts val="0"/>
              </a:spcBef>
              <a:defRPr sz="1400">
                <a:solidFill>
                  <a:srgbClr val="665082"/>
                </a:solidFill>
                <a:latin typeface="Avenir Next"/>
                <a:ea typeface="Avenir Next"/>
                <a:cs typeface="Avenir Next"/>
                <a:sym typeface="Avenir Next"/>
              </a:defRPr>
            </a:lvl2pPr>
            <a:lvl3pPr indent="0" algn="ctr" defTabSz="695325">
              <a:spcBef>
                <a:spcPts val="0"/>
              </a:spcBef>
              <a:defRPr sz="1400">
                <a:solidFill>
                  <a:srgbClr val="665082"/>
                </a:solidFill>
                <a:latin typeface="Avenir Next"/>
                <a:ea typeface="Avenir Next"/>
                <a:cs typeface="Avenir Next"/>
                <a:sym typeface="Avenir Next"/>
              </a:defRPr>
            </a:lvl3pPr>
            <a:lvl4pPr indent="0" algn="ctr" defTabSz="695325">
              <a:spcBef>
                <a:spcPts val="0"/>
              </a:spcBef>
              <a:defRPr sz="1400">
                <a:solidFill>
                  <a:srgbClr val="665082"/>
                </a:solidFill>
                <a:latin typeface="Avenir Next"/>
                <a:ea typeface="Avenir Next"/>
                <a:cs typeface="Avenir Next"/>
                <a:sym typeface="Avenir Next"/>
              </a:defRPr>
            </a:lvl4pPr>
            <a:lvl5pPr indent="0" algn="ctr" defTabSz="695325">
              <a:spcBef>
                <a:spcPts val="0"/>
              </a:spcBef>
              <a:defRPr sz="1400">
                <a:solidFill>
                  <a:srgbClr val="665082"/>
                </a:solidFill>
                <a:latin typeface="Avenir Next"/>
                <a:ea typeface="Avenir Next"/>
                <a:cs typeface="Avenir Next"/>
                <a:sym typeface="Avenir Next"/>
              </a:defRPr>
            </a:lvl5pPr>
            <a:lvl6pPr indent="272097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6pPr>
            <a:lvl7pPr indent="326580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7pPr>
            <a:lvl8pPr indent="3810000"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8pPr>
            <a:lvl9pPr indent="435419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9pPr>
          </a:lstStyle>
          <a:p>
            <a:pPr algn="l">
              <a:defRPr/>
            </a:pPr>
            <a:r>
              <a:rPr lang="en-US" altLang="zh-CN" sz="3200" b="1" kern="0" dirty="0">
                <a:solidFill>
                  <a:schemeClr val="accent1">
                    <a:lumMod val="50000"/>
                  </a:schemeClr>
                </a:solidFill>
                <a:latin typeface="微软雅黑" panose="020B0503020204020204" pitchFamily="34" charset="-122"/>
                <a:ea typeface="微软雅黑" panose="020B0503020204020204" pitchFamily="34" charset="-122"/>
              </a:rPr>
              <a:t>Gossip </a:t>
            </a:r>
            <a:r>
              <a:rPr lang="zh-CN" altLang="en-US" sz="3200" b="1" kern="0" dirty="0" smtClean="0">
                <a:solidFill>
                  <a:schemeClr val="accent1">
                    <a:lumMod val="50000"/>
                  </a:schemeClr>
                </a:solidFill>
                <a:latin typeface="微软雅黑" panose="020B0503020204020204" pitchFamily="34" charset="-122"/>
                <a:ea typeface="微软雅黑" panose="020B0503020204020204" pitchFamily="34" charset="-122"/>
              </a:rPr>
              <a:t>协议</a:t>
            </a:r>
            <a:endParaRPr lang="en-US" altLang="zh-CN" sz="3200" b="1" kern="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2" name="圆角矩形 13">
            <a:extLst>
              <a:ext uri="{FF2B5EF4-FFF2-40B4-BE49-F238E27FC236}">
                <a16:creationId xmlns="" xmlns:a16="http://schemas.microsoft.com/office/drawing/2014/main" id="{961CBE81-75C0-49A3-94C8-2C55859B4C61}"/>
              </a:ext>
            </a:extLst>
          </p:cNvPr>
          <p:cNvSpPr>
            <a:spLocks noChangeAspect="1" noChangeArrowheads="1"/>
          </p:cNvSpPr>
          <p:nvPr/>
        </p:nvSpPr>
        <p:spPr bwMode="auto">
          <a:xfrm>
            <a:off x="1587086" y="3804960"/>
            <a:ext cx="539750" cy="539750"/>
          </a:xfrm>
          <a:prstGeom prst="roundRect">
            <a:avLst>
              <a:gd name="adj" fmla="val 16667"/>
            </a:avLst>
          </a:prstGeom>
          <a:solidFill>
            <a:srgbClr val="354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altLang="zh-CN" sz="2800" dirty="0">
                <a:solidFill>
                  <a:srgbClr val="FFFFFF"/>
                </a:solidFill>
              </a:rPr>
              <a:t>3</a:t>
            </a:r>
            <a:endParaRPr lang="zh-CN" altLang="en-US" sz="2800" dirty="0">
              <a:solidFill>
                <a:srgbClr val="FFFFFF"/>
              </a:solidFill>
            </a:endParaRPr>
          </a:p>
        </p:txBody>
      </p:sp>
      <p:sp>
        <p:nvSpPr>
          <p:cNvPr id="13" name="圆角矩形 13">
            <a:extLst>
              <a:ext uri="{FF2B5EF4-FFF2-40B4-BE49-F238E27FC236}">
                <a16:creationId xmlns="" xmlns:a16="http://schemas.microsoft.com/office/drawing/2014/main" id="{5E177606-CAB1-4AC7-9243-C0D99248A306}"/>
              </a:ext>
            </a:extLst>
          </p:cNvPr>
          <p:cNvSpPr>
            <a:spLocks noChangeAspect="1" noChangeArrowheads="1"/>
          </p:cNvSpPr>
          <p:nvPr/>
        </p:nvSpPr>
        <p:spPr bwMode="auto">
          <a:xfrm>
            <a:off x="1587086" y="2569161"/>
            <a:ext cx="539750" cy="539750"/>
          </a:xfrm>
          <a:prstGeom prst="roundRect">
            <a:avLst>
              <a:gd name="adj" fmla="val 16667"/>
            </a:avLst>
          </a:prstGeom>
          <a:solidFill>
            <a:srgbClr val="354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altLang="zh-CN" sz="2800" dirty="0">
                <a:solidFill>
                  <a:srgbClr val="FFFFFF"/>
                </a:solidFill>
              </a:rPr>
              <a:t>2</a:t>
            </a:r>
            <a:endParaRPr lang="zh-CN" altLang="en-US" sz="2800" dirty="0">
              <a:solidFill>
                <a:srgbClr val="FFFFFF"/>
              </a:solidFill>
            </a:endParaRPr>
          </a:p>
        </p:txBody>
      </p:sp>
      <p:sp>
        <p:nvSpPr>
          <p:cNvPr id="14" name="圆角矩形 13">
            <a:extLst>
              <a:ext uri="{FF2B5EF4-FFF2-40B4-BE49-F238E27FC236}">
                <a16:creationId xmlns="" xmlns:a16="http://schemas.microsoft.com/office/drawing/2014/main" id="{95CCC6CD-4049-42D9-839F-6D045D4C9315}"/>
              </a:ext>
            </a:extLst>
          </p:cNvPr>
          <p:cNvSpPr>
            <a:spLocks noChangeAspect="1" noChangeArrowheads="1"/>
          </p:cNvSpPr>
          <p:nvPr/>
        </p:nvSpPr>
        <p:spPr bwMode="auto">
          <a:xfrm>
            <a:off x="1587086" y="1333362"/>
            <a:ext cx="539750" cy="539750"/>
          </a:xfrm>
          <a:prstGeom prst="roundRect">
            <a:avLst>
              <a:gd name="adj" fmla="val 16667"/>
            </a:avLst>
          </a:prstGeom>
          <a:solidFill>
            <a:srgbClr val="354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altLang="zh-CN" sz="2800" dirty="0">
                <a:solidFill>
                  <a:srgbClr val="FFFFFF"/>
                </a:solidFill>
              </a:rPr>
              <a:t>1</a:t>
            </a:r>
            <a:endParaRPr lang="zh-CN" altLang="en-US" sz="2800" dirty="0">
              <a:solidFill>
                <a:srgbClr val="FFFFFF"/>
              </a:solidFill>
            </a:endParaRPr>
          </a:p>
        </p:txBody>
      </p:sp>
      <p:sp>
        <p:nvSpPr>
          <p:cNvPr id="15" name="文本占位符 2">
            <a:extLst>
              <a:ext uri="{FF2B5EF4-FFF2-40B4-BE49-F238E27FC236}">
                <a16:creationId xmlns="" xmlns:a16="http://schemas.microsoft.com/office/drawing/2014/main" id="{627F759D-E22A-4550-AE3B-59972978D02A}"/>
              </a:ext>
            </a:extLst>
          </p:cNvPr>
          <p:cNvSpPr txBox="1">
            <a:spLocks/>
          </p:cNvSpPr>
          <p:nvPr/>
        </p:nvSpPr>
        <p:spPr>
          <a:xfrm>
            <a:off x="2611641" y="5095436"/>
            <a:ext cx="5941064" cy="439115"/>
          </a:xfrm>
          <a:prstGeom prst="rect">
            <a:avLst/>
          </a:prstGeom>
          <a:ln w="12700">
            <a:miter lim="400000"/>
          </a:ln>
        </p:spPr>
        <p:txBody>
          <a:bodyPr lIns="42519" tIns="42519" rIns="42519" bIns="42519">
            <a:noAutofit/>
          </a:bodyPr>
          <a:lstStyle>
            <a:lvl1pPr algn="ctr" defTabSz="695325">
              <a:spcBef>
                <a:spcPts val="0"/>
              </a:spcBef>
              <a:defRPr sz="1400">
                <a:solidFill>
                  <a:srgbClr val="665082"/>
                </a:solidFill>
                <a:latin typeface="Avenir Next"/>
                <a:ea typeface="Avenir Next"/>
                <a:cs typeface="Avenir Next"/>
                <a:sym typeface="Avenir Next"/>
              </a:defRPr>
            </a:lvl1pPr>
            <a:lvl2pPr indent="0" algn="ctr" defTabSz="695325">
              <a:spcBef>
                <a:spcPts val="0"/>
              </a:spcBef>
              <a:defRPr sz="1400">
                <a:solidFill>
                  <a:srgbClr val="665082"/>
                </a:solidFill>
                <a:latin typeface="Avenir Next"/>
                <a:ea typeface="Avenir Next"/>
                <a:cs typeface="Avenir Next"/>
                <a:sym typeface="Avenir Next"/>
              </a:defRPr>
            </a:lvl2pPr>
            <a:lvl3pPr indent="0" algn="ctr" defTabSz="695325">
              <a:spcBef>
                <a:spcPts val="0"/>
              </a:spcBef>
              <a:defRPr sz="1400">
                <a:solidFill>
                  <a:srgbClr val="665082"/>
                </a:solidFill>
                <a:latin typeface="Avenir Next"/>
                <a:ea typeface="Avenir Next"/>
                <a:cs typeface="Avenir Next"/>
                <a:sym typeface="Avenir Next"/>
              </a:defRPr>
            </a:lvl3pPr>
            <a:lvl4pPr indent="0" algn="ctr" defTabSz="695325">
              <a:spcBef>
                <a:spcPts val="0"/>
              </a:spcBef>
              <a:defRPr sz="1400">
                <a:solidFill>
                  <a:srgbClr val="665082"/>
                </a:solidFill>
                <a:latin typeface="Avenir Next"/>
                <a:ea typeface="Avenir Next"/>
                <a:cs typeface="Avenir Next"/>
                <a:sym typeface="Avenir Next"/>
              </a:defRPr>
            </a:lvl4pPr>
            <a:lvl5pPr indent="0" algn="ctr" defTabSz="695325">
              <a:spcBef>
                <a:spcPts val="0"/>
              </a:spcBef>
              <a:defRPr sz="1400">
                <a:solidFill>
                  <a:srgbClr val="665082"/>
                </a:solidFill>
                <a:latin typeface="Avenir Next"/>
                <a:ea typeface="Avenir Next"/>
                <a:cs typeface="Avenir Next"/>
                <a:sym typeface="Avenir Next"/>
              </a:defRPr>
            </a:lvl5pPr>
            <a:lvl6pPr indent="272097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6pPr>
            <a:lvl7pPr indent="326580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7pPr>
            <a:lvl8pPr indent="3810000"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8pPr>
            <a:lvl9pPr indent="4354195" algn="ctr" defTabSz="544195">
              <a:spcBef>
                <a:spcPts val="475"/>
              </a:spcBef>
              <a:defRPr>
                <a:solidFill>
                  <a:srgbClr val="FFFFFF"/>
                </a:solidFill>
                <a:latin typeface="Verdana" panose="020B0604030504040204"/>
                <a:ea typeface="Verdana" panose="020B0604030504040204"/>
                <a:cs typeface="Verdana" panose="020B0604030504040204"/>
                <a:sym typeface="Verdana" panose="020B0604030504040204"/>
              </a:defRPr>
            </a:lvl9pPr>
          </a:lstStyle>
          <a:p>
            <a:pPr algn="l">
              <a:lnSpc>
                <a:spcPct val="114000"/>
              </a:lnSpc>
              <a:spcBef>
                <a:spcPts val="1200"/>
              </a:spcBef>
              <a:defRPr/>
            </a:pPr>
            <a:r>
              <a:rPr lang="en-US" altLang="zh-CN" sz="3200" b="1" kern="0" dirty="0">
                <a:solidFill>
                  <a:schemeClr val="accent1">
                    <a:lumMod val="50000"/>
                  </a:schemeClr>
                </a:solidFill>
                <a:latin typeface="微软雅黑" panose="020B0503020204020204" pitchFamily="34" charset="-122"/>
                <a:ea typeface="微软雅黑" panose="020B0503020204020204" pitchFamily="34" charset="-122"/>
              </a:rPr>
              <a:t>Fabric</a:t>
            </a:r>
            <a:r>
              <a:rPr lang="zh-CN" altLang="en-US" sz="3200" b="1" kern="0" dirty="0">
                <a:solidFill>
                  <a:schemeClr val="accent1">
                    <a:lumMod val="50000"/>
                  </a:schemeClr>
                </a:solidFill>
                <a:latin typeface="微软雅黑" panose="020B0503020204020204" pitchFamily="34" charset="-122"/>
                <a:ea typeface="微软雅黑" panose="020B0503020204020204" pitchFamily="34" charset="-122"/>
              </a:rPr>
              <a:t>的数据同步实现</a:t>
            </a:r>
          </a:p>
        </p:txBody>
      </p:sp>
      <p:sp>
        <p:nvSpPr>
          <p:cNvPr id="16" name="圆角矩形 13">
            <a:extLst>
              <a:ext uri="{FF2B5EF4-FFF2-40B4-BE49-F238E27FC236}">
                <a16:creationId xmlns="" xmlns:a16="http://schemas.microsoft.com/office/drawing/2014/main" id="{ABF8D24A-8DDD-41D4-912F-B4A9D15243E5}"/>
              </a:ext>
            </a:extLst>
          </p:cNvPr>
          <p:cNvSpPr>
            <a:spLocks noChangeAspect="1" noChangeArrowheads="1"/>
          </p:cNvSpPr>
          <p:nvPr/>
        </p:nvSpPr>
        <p:spPr bwMode="auto">
          <a:xfrm>
            <a:off x="1587086" y="5147593"/>
            <a:ext cx="539750" cy="539750"/>
          </a:xfrm>
          <a:prstGeom prst="roundRect">
            <a:avLst>
              <a:gd name="adj" fmla="val 16667"/>
            </a:avLst>
          </a:prstGeom>
          <a:solidFill>
            <a:srgbClr val="354B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altLang="zh-CN" sz="2800" dirty="0">
                <a:solidFill>
                  <a:srgbClr val="FFFFFF"/>
                </a:solidFill>
              </a:rPr>
              <a:t>4</a:t>
            </a:r>
            <a:endParaRPr lang="zh-CN" altLang="en-US" sz="2800" dirty="0">
              <a:solidFill>
                <a:srgbClr val="FFFFFF"/>
              </a:solidFill>
            </a:endParaRPr>
          </a:p>
        </p:txBody>
      </p:sp>
      <p:sp>
        <p:nvSpPr>
          <p:cNvPr id="2" name="矩形 1">
            <a:extLst>
              <a:ext uri="{FF2B5EF4-FFF2-40B4-BE49-F238E27FC236}">
                <a16:creationId xmlns="" xmlns:a16="http://schemas.microsoft.com/office/drawing/2014/main" id="{0BD1A0E4-DDE4-4E64-9A4B-76DFEC342497}"/>
              </a:ext>
            </a:extLst>
          </p:cNvPr>
          <p:cNvSpPr/>
          <p:nvPr/>
        </p:nvSpPr>
        <p:spPr>
          <a:xfrm>
            <a:off x="2532778" y="2569161"/>
            <a:ext cx="4538422" cy="584775"/>
          </a:xfrm>
          <a:prstGeom prst="rect">
            <a:avLst/>
          </a:prstGeom>
        </p:spPr>
        <p:txBody>
          <a:bodyPr wrap="none">
            <a:spAutoFit/>
          </a:bodyPr>
          <a:lstStyle/>
          <a:p>
            <a:r>
              <a:rPr lang="en-US" altLang="zh-CN" sz="3200" b="1" kern="0" dirty="0" smtClean="0">
                <a:solidFill>
                  <a:schemeClr val="accent1">
                    <a:lumMod val="50000"/>
                  </a:schemeClr>
                </a:solidFill>
                <a:latin typeface="微软雅黑" panose="020B0503020204020204" pitchFamily="34" charset="-122"/>
                <a:ea typeface="微软雅黑" panose="020B0503020204020204" pitchFamily="34" charset="-122"/>
                <a:sym typeface="Avenir Next"/>
              </a:rPr>
              <a:t>Fabric </a:t>
            </a:r>
            <a:r>
              <a:rPr lang="zh-CN" altLang="en-US" sz="3200" b="1" kern="0" dirty="0" smtClean="0">
                <a:solidFill>
                  <a:schemeClr val="accent1">
                    <a:lumMod val="50000"/>
                  </a:schemeClr>
                </a:solidFill>
                <a:latin typeface="微软雅黑" panose="020B0503020204020204" pitchFamily="34" charset="-122"/>
                <a:ea typeface="微软雅黑" panose="020B0503020204020204" pitchFamily="34" charset="-122"/>
                <a:sym typeface="Avenir Next"/>
              </a:rPr>
              <a:t>中的</a:t>
            </a:r>
            <a:r>
              <a:rPr lang="en-US" altLang="zh-CN" sz="3200" b="1" kern="0" dirty="0" smtClean="0">
                <a:solidFill>
                  <a:schemeClr val="accent1">
                    <a:lumMod val="50000"/>
                  </a:schemeClr>
                </a:solidFill>
                <a:latin typeface="微软雅黑" panose="020B0503020204020204" pitchFamily="34" charset="-122"/>
                <a:ea typeface="微软雅黑" panose="020B0503020204020204" pitchFamily="34" charset="-122"/>
                <a:sym typeface="Avenir Next"/>
              </a:rPr>
              <a:t>gossip</a:t>
            </a:r>
            <a:r>
              <a:rPr lang="zh-CN" altLang="en-US" sz="3200" b="1" kern="0" dirty="0" smtClean="0">
                <a:solidFill>
                  <a:schemeClr val="accent1">
                    <a:lumMod val="50000"/>
                  </a:schemeClr>
                </a:solidFill>
                <a:latin typeface="微软雅黑" panose="020B0503020204020204" pitchFamily="34" charset="-122"/>
                <a:ea typeface="微软雅黑" panose="020B0503020204020204" pitchFamily="34" charset="-122"/>
                <a:sym typeface="Avenir Next"/>
              </a:rPr>
              <a:t>协议</a:t>
            </a:r>
            <a:endParaRPr lang="zh-CN" altLang="en-US" sz="3200" b="1" kern="0" dirty="0">
              <a:solidFill>
                <a:schemeClr val="accent1">
                  <a:lumMod val="50000"/>
                </a:schemeClr>
              </a:solidFill>
              <a:latin typeface="微软雅黑" panose="020B0503020204020204" pitchFamily="34" charset="-122"/>
              <a:ea typeface="微软雅黑" panose="020B0503020204020204" pitchFamily="34" charset="-122"/>
              <a:sym typeface="Avenir Next"/>
            </a:endParaRPr>
          </a:p>
        </p:txBody>
      </p:sp>
    </p:spTree>
    <p:extLst>
      <p:ext uri="{BB962C8B-B14F-4D97-AF65-F5344CB8AC3E}">
        <p14:creationId xmlns:p14="http://schemas.microsoft.com/office/powerpoint/2010/main" val="19233280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3</a:t>
            </a:fld>
            <a:endParaRPr kumimoji="1" lang="zh-CN" altLang="en-US" dirty="0">
              <a:solidFill>
                <a:schemeClr val="accent1">
                  <a:lumMod val="20000"/>
                  <a:lumOff val="80000"/>
                </a:schemeClr>
              </a:solidFill>
            </a:endParaRPr>
          </a:p>
        </p:txBody>
      </p:sp>
      <p:pic>
        <p:nvPicPr>
          <p:cNvPr id="39" name="图片 38">
            <a:extLst>
              <a:ext uri="{FF2B5EF4-FFF2-40B4-BE49-F238E27FC236}">
                <a16:creationId xmlns=""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sp>
        <p:nvSpPr>
          <p:cNvPr id="41" name="文本框 40">
            <a:extLst>
              <a:ext uri="{FF2B5EF4-FFF2-40B4-BE49-F238E27FC236}">
                <a16:creationId xmlns="" xmlns:a16="http://schemas.microsoft.com/office/drawing/2014/main" id="{7E6D4703-CD5E-4E93-BA51-1083A0FA93D1}"/>
              </a:ext>
            </a:extLst>
          </p:cNvPr>
          <p:cNvSpPr txBox="1"/>
          <p:nvPr/>
        </p:nvSpPr>
        <p:spPr>
          <a:xfrm>
            <a:off x="788275" y="326670"/>
            <a:ext cx="3768980" cy="584775"/>
          </a:xfrm>
          <a:prstGeom prst="rect">
            <a:avLst/>
          </a:prstGeom>
          <a:noFill/>
        </p:spPr>
        <p:txBody>
          <a:bodyPr wrap="none" rtlCol="0">
            <a:spAutoFit/>
          </a:bodyPr>
          <a:lstStyle/>
          <a:p>
            <a:r>
              <a:rPr kumimoji="1" lang="en-US" altLang="zh-CN" sz="3200" b="1" dirty="0" smtClean="0"/>
              <a:t>Gossip </a:t>
            </a:r>
            <a:r>
              <a:rPr kumimoji="1" lang="zh-CN" altLang="en-US" sz="3200" b="1" dirty="0" smtClean="0"/>
              <a:t>协议的概念</a:t>
            </a:r>
            <a:endParaRPr kumimoji="1" lang="en-US" altLang="zh-CN" sz="3200" b="1"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8451" y="1643030"/>
            <a:ext cx="7798085" cy="5214970"/>
          </a:xfrm>
          <a:prstGeom prst="rect">
            <a:avLst/>
          </a:prstGeom>
        </p:spPr>
      </p:pic>
      <p:sp>
        <p:nvSpPr>
          <p:cNvPr id="9" name="矩形 8"/>
          <p:cNvSpPr/>
          <p:nvPr/>
        </p:nvSpPr>
        <p:spPr>
          <a:xfrm>
            <a:off x="788275" y="911445"/>
            <a:ext cx="10112606" cy="646331"/>
          </a:xfrm>
          <a:prstGeom prst="rect">
            <a:avLst/>
          </a:prstGeom>
        </p:spPr>
        <p:txBody>
          <a:bodyPr wrap="square">
            <a:spAutoFit/>
          </a:bodyPr>
          <a:lstStyle/>
          <a:p>
            <a:r>
              <a:rPr lang="en-US" altLang="zh-CN" dirty="0">
                <a:solidFill>
                  <a:srgbClr val="262A30"/>
                </a:solidFill>
                <a:latin typeface="Hiragino Sans GB"/>
              </a:rPr>
              <a:t>Gossip Protocol</a:t>
            </a:r>
            <a:r>
              <a:rPr lang="zh-CN" altLang="en-US" dirty="0">
                <a:solidFill>
                  <a:srgbClr val="262A30"/>
                </a:solidFill>
                <a:latin typeface="Hiragino Sans GB"/>
              </a:rPr>
              <a:t>利用一种随机的方式将信息散播到整个网络中。正如</a:t>
            </a:r>
            <a:r>
              <a:rPr lang="en-US" altLang="zh-CN" dirty="0">
                <a:solidFill>
                  <a:srgbClr val="262A30"/>
                </a:solidFill>
                <a:latin typeface="Hiragino Sans GB"/>
              </a:rPr>
              <a:t>Gossip</a:t>
            </a:r>
            <a:r>
              <a:rPr lang="zh-CN" altLang="en-US" dirty="0">
                <a:solidFill>
                  <a:srgbClr val="262A30"/>
                </a:solidFill>
                <a:latin typeface="Hiragino Sans GB"/>
              </a:rPr>
              <a:t>本身的含义一样，</a:t>
            </a:r>
            <a:r>
              <a:rPr lang="en-US" altLang="zh-CN" dirty="0">
                <a:solidFill>
                  <a:srgbClr val="262A30"/>
                </a:solidFill>
                <a:latin typeface="Hiragino Sans GB"/>
              </a:rPr>
              <a:t>Gossip</a:t>
            </a:r>
            <a:r>
              <a:rPr lang="zh-CN" altLang="en-US" dirty="0">
                <a:solidFill>
                  <a:srgbClr val="262A30"/>
                </a:solidFill>
                <a:latin typeface="Hiragino Sans GB"/>
              </a:rPr>
              <a:t>协议的工作流程即类似于绯闻的传播，或者流行病的传播。</a:t>
            </a:r>
            <a:endParaRPr lang="zh-CN" altLang="en-US" dirty="0"/>
          </a:p>
        </p:txBody>
      </p:sp>
    </p:spTree>
    <p:extLst>
      <p:ext uri="{BB962C8B-B14F-4D97-AF65-F5344CB8AC3E}">
        <p14:creationId xmlns:p14="http://schemas.microsoft.com/office/powerpoint/2010/main" val="5942840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4</a:t>
            </a:fld>
            <a:endParaRPr kumimoji="1" lang="zh-CN" altLang="en-US" dirty="0">
              <a:solidFill>
                <a:schemeClr val="accent1">
                  <a:lumMod val="20000"/>
                  <a:lumOff val="80000"/>
                </a:schemeClr>
              </a:solidFill>
            </a:endParaRPr>
          </a:p>
        </p:txBody>
      </p:sp>
      <p:pic>
        <p:nvPicPr>
          <p:cNvPr id="39" name="图片 38">
            <a:extLst>
              <a:ext uri="{FF2B5EF4-FFF2-40B4-BE49-F238E27FC236}">
                <a16:creationId xmlns=""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sp>
        <p:nvSpPr>
          <p:cNvPr id="41" name="文本框 40">
            <a:extLst>
              <a:ext uri="{FF2B5EF4-FFF2-40B4-BE49-F238E27FC236}">
                <a16:creationId xmlns="" xmlns:a16="http://schemas.microsoft.com/office/drawing/2014/main" id="{7E6D4703-CD5E-4E93-BA51-1083A0FA93D1}"/>
              </a:ext>
            </a:extLst>
          </p:cNvPr>
          <p:cNvSpPr txBox="1"/>
          <p:nvPr/>
        </p:nvSpPr>
        <p:spPr>
          <a:xfrm>
            <a:off x="788275" y="326670"/>
            <a:ext cx="3627916" cy="584775"/>
          </a:xfrm>
          <a:prstGeom prst="rect">
            <a:avLst/>
          </a:prstGeom>
          <a:noFill/>
        </p:spPr>
        <p:txBody>
          <a:bodyPr wrap="none" rtlCol="0">
            <a:spAutoFit/>
          </a:bodyPr>
          <a:lstStyle/>
          <a:p>
            <a:r>
              <a:rPr kumimoji="1" lang="en-US" altLang="zh-CN" sz="3200" b="1" dirty="0" smtClean="0"/>
              <a:t>Gossip </a:t>
            </a:r>
            <a:r>
              <a:rPr kumimoji="1" lang="zh-CN" altLang="en-US" sz="3200" b="1" dirty="0" smtClean="0"/>
              <a:t>协议的特点</a:t>
            </a:r>
            <a:endParaRPr kumimoji="1" lang="en-US" altLang="zh-CN" sz="3200" b="1" dirty="0"/>
          </a:p>
        </p:txBody>
      </p:sp>
      <p:sp>
        <p:nvSpPr>
          <p:cNvPr id="9" name="文本框 8"/>
          <p:cNvSpPr txBox="1"/>
          <p:nvPr/>
        </p:nvSpPr>
        <p:spPr>
          <a:xfrm>
            <a:off x="788275" y="1037688"/>
            <a:ext cx="8928242" cy="5109091"/>
          </a:xfrm>
          <a:prstGeom prst="rect">
            <a:avLst/>
          </a:prstGeom>
          <a:noFill/>
        </p:spPr>
        <p:txBody>
          <a:bodyPr wrap="square" rtlCol="0">
            <a:spAutoFit/>
          </a:bodyPr>
          <a:lstStyle/>
          <a:p>
            <a:pPr marL="285750" indent="-285750">
              <a:buFont typeface="Arial" panose="020B0604020202020204" pitchFamily="34" charset="0"/>
              <a:buChar char="•"/>
            </a:pPr>
            <a:r>
              <a:rPr lang="zh-CN" altLang="en-US" sz="2800" b="1" dirty="0"/>
              <a:t>可</a:t>
            </a:r>
            <a:r>
              <a:rPr lang="zh-CN" altLang="en-US" sz="2800" b="1" dirty="0" smtClean="0"/>
              <a:t>扩展性</a:t>
            </a:r>
            <a:endParaRPr lang="en-US" altLang="zh-CN" sz="2800" b="1" dirty="0" smtClean="0"/>
          </a:p>
          <a:p>
            <a:pPr marL="742950" lvl="1" indent="-285750">
              <a:buFont typeface="Arial" panose="020B0604020202020204" pitchFamily="34" charset="0"/>
              <a:buChar char="•"/>
            </a:pPr>
            <a:r>
              <a:rPr lang="en-US" altLang="zh-CN" sz="2400" dirty="0"/>
              <a:t>O(</a:t>
            </a:r>
            <a:r>
              <a:rPr lang="en-US" altLang="zh-CN" sz="2400" dirty="0" err="1"/>
              <a:t>logN</a:t>
            </a:r>
            <a:r>
              <a:rPr lang="en-US" altLang="zh-CN" sz="2400" dirty="0"/>
              <a:t>) </a:t>
            </a:r>
            <a:r>
              <a:rPr lang="zh-CN" altLang="en-US" sz="2400" dirty="0"/>
              <a:t>轮就可以将信息传播到所有的</a:t>
            </a:r>
            <a:r>
              <a:rPr lang="zh-CN" altLang="en-US" sz="2400" dirty="0" smtClean="0"/>
              <a:t>节点</a:t>
            </a:r>
            <a:endParaRPr lang="en-US" altLang="zh-CN" sz="2400" dirty="0"/>
          </a:p>
          <a:p>
            <a:pPr lvl="1"/>
            <a:endParaRPr lang="en-US" altLang="zh-CN" sz="2400" b="1" dirty="0" smtClean="0"/>
          </a:p>
          <a:p>
            <a:pPr marL="285750" indent="-285750">
              <a:buFont typeface="Arial" panose="020B0604020202020204" pitchFamily="34" charset="0"/>
              <a:buChar char="•"/>
            </a:pPr>
            <a:r>
              <a:rPr lang="zh-CN" altLang="en-US" sz="2800" b="1" dirty="0" smtClean="0"/>
              <a:t>容错</a:t>
            </a:r>
            <a:endParaRPr lang="en-US" altLang="zh-CN" sz="2800" b="1" dirty="0" smtClean="0"/>
          </a:p>
          <a:p>
            <a:pPr marL="742950" lvl="1" indent="-285750">
              <a:buFont typeface="Arial" panose="020B0604020202020204" pitchFamily="34" charset="0"/>
              <a:buChar char="•"/>
            </a:pPr>
            <a:r>
              <a:rPr lang="zh-CN" altLang="en-US" sz="2000" dirty="0"/>
              <a:t>网络中任何节点的重启或者宕机都不会影响 </a:t>
            </a:r>
            <a:r>
              <a:rPr lang="en-US" altLang="zh-CN" sz="2000" dirty="0"/>
              <a:t>gossip </a:t>
            </a:r>
            <a:r>
              <a:rPr lang="zh-CN" altLang="en-US" sz="2000" dirty="0"/>
              <a:t>协议的</a:t>
            </a:r>
            <a:r>
              <a:rPr lang="zh-CN" altLang="en-US" sz="2000" dirty="0" smtClean="0"/>
              <a:t>运行</a:t>
            </a:r>
            <a:endParaRPr lang="en-US" altLang="zh-CN" sz="2000" dirty="0" smtClean="0"/>
          </a:p>
          <a:p>
            <a:pPr lvl="1"/>
            <a:endParaRPr lang="en-US" altLang="zh-CN" sz="2000" b="1" dirty="0" smtClean="0"/>
          </a:p>
          <a:p>
            <a:pPr marL="285750" indent="-285750">
              <a:buFont typeface="Arial" panose="020B0604020202020204" pitchFamily="34" charset="0"/>
              <a:buChar char="•"/>
            </a:pPr>
            <a:r>
              <a:rPr lang="zh-CN" altLang="en-US" sz="2800" b="1" dirty="0" smtClean="0"/>
              <a:t>健壮性</a:t>
            </a:r>
            <a:endParaRPr lang="en-US" altLang="zh-CN" sz="2800" b="1" dirty="0" smtClean="0"/>
          </a:p>
          <a:p>
            <a:pPr marL="742950" lvl="1" indent="-285750">
              <a:buFont typeface="Arial" panose="020B0604020202020204" pitchFamily="34" charset="0"/>
              <a:buChar char="•"/>
            </a:pPr>
            <a:r>
              <a:rPr lang="zh-CN" altLang="en-US" sz="2000" dirty="0"/>
              <a:t>集群中的所有节点都是对等的，没有特殊的</a:t>
            </a:r>
            <a:r>
              <a:rPr lang="zh-CN" altLang="en-US" sz="2000" dirty="0" smtClean="0"/>
              <a:t>节点</a:t>
            </a:r>
            <a:endParaRPr lang="en-US" altLang="zh-CN" sz="2000" dirty="0" smtClean="0"/>
          </a:p>
          <a:p>
            <a:pPr lvl="1"/>
            <a:endParaRPr lang="en-US" altLang="zh-CN" sz="2000" b="1" dirty="0" smtClean="0"/>
          </a:p>
          <a:p>
            <a:pPr marL="285750" indent="-285750">
              <a:buFont typeface="Arial" panose="020B0604020202020204" pitchFamily="34" charset="0"/>
              <a:buChar char="•"/>
            </a:pPr>
            <a:r>
              <a:rPr lang="zh-CN" altLang="en-US" sz="2800" b="1" dirty="0" smtClean="0"/>
              <a:t>最终一致性</a:t>
            </a:r>
            <a:endParaRPr lang="en-US" altLang="zh-CN" sz="2800" b="1" dirty="0" smtClean="0"/>
          </a:p>
          <a:p>
            <a:pPr marL="742950" lvl="1" indent="-285750">
              <a:buFont typeface="Arial" panose="020B0604020202020204" pitchFamily="34" charset="0"/>
              <a:buChar char="•"/>
            </a:pPr>
            <a:r>
              <a:rPr lang="zh-CN" altLang="en-US" sz="2000" dirty="0" smtClean="0">
                <a:latin typeface="+mn-ea"/>
              </a:rPr>
              <a:t>异步的节点同步信息</a:t>
            </a:r>
            <a:endParaRPr lang="en-US" altLang="zh-CN" sz="2000" dirty="0" smtClean="0">
              <a:latin typeface="+mn-ea"/>
            </a:endParaRPr>
          </a:p>
          <a:p>
            <a:pPr lvl="1"/>
            <a:endParaRPr lang="en-US" altLang="zh-CN" sz="2000" dirty="0" smtClean="0">
              <a:latin typeface="+mn-ea"/>
            </a:endParaRPr>
          </a:p>
          <a:p>
            <a:pPr marL="285750" indent="-285750">
              <a:buFont typeface="Arial" panose="020B0604020202020204" pitchFamily="34" charset="0"/>
              <a:buChar char="•"/>
            </a:pPr>
            <a:r>
              <a:rPr lang="zh-CN" altLang="en-US" sz="2800" b="1" dirty="0"/>
              <a:t>低</a:t>
            </a:r>
            <a:r>
              <a:rPr lang="zh-CN" altLang="en-US" sz="2800" b="1" dirty="0" smtClean="0"/>
              <a:t>延迟</a:t>
            </a:r>
            <a:endParaRPr lang="en-US" altLang="zh-CN" sz="2800" b="1" dirty="0"/>
          </a:p>
          <a:p>
            <a:pPr marL="742950" lvl="1" indent="-285750">
              <a:buFont typeface="Arial" panose="020B0604020202020204" pitchFamily="34" charset="0"/>
              <a:buChar char="•"/>
            </a:pPr>
            <a:r>
              <a:rPr lang="zh-CN" altLang="en-US" sz="2000" dirty="0" smtClean="0"/>
              <a:t>如果</a:t>
            </a:r>
            <a:r>
              <a:rPr lang="zh-CN" altLang="en-US" sz="2000" dirty="0"/>
              <a:t>确认信息未到达接收节点，发送节点不会等待</a:t>
            </a:r>
            <a:r>
              <a:rPr lang="zh-CN" altLang="en-US" sz="2000" dirty="0" smtClean="0"/>
              <a:t>确认</a:t>
            </a:r>
            <a:endParaRPr lang="en-US" altLang="zh-CN" sz="2000" b="1" dirty="0"/>
          </a:p>
        </p:txBody>
      </p:sp>
    </p:spTree>
    <p:extLst>
      <p:ext uri="{BB962C8B-B14F-4D97-AF65-F5344CB8AC3E}">
        <p14:creationId xmlns:p14="http://schemas.microsoft.com/office/powerpoint/2010/main" val="31080293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5</a:t>
            </a:fld>
            <a:endParaRPr kumimoji="1" lang="zh-CN" altLang="en-US" dirty="0">
              <a:solidFill>
                <a:schemeClr val="accent1">
                  <a:lumMod val="20000"/>
                  <a:lumOff val="80000"/>
                </a:schemeClr>
              </a:solidFill>
            </a:endParaRPr>
          </a:p>
        </p:txBody>
      </p:sp>
      <p:pic>
        <p:nvPicPr>
          <p:cNvPr id="39" name="图片 38">
            <a:extLst>
              <a:ext uri="{FF2B5EF4-FFF2-40B4-BE49-F238E27FC236}">
                <a16:creationId xmlns=""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sp>
        <p:nvSpPr>
          <p:cNvPr id="41" name="文本框 40">
            <a:extLst>
              <a:ext uri="{FF2B5EF4-FFF2-40B4-BE49-F238E27FC236}">
                <a16:creationId xmlns="" xmlns:a16="http://schemas.microsoft.com/office/drawing/2014/main" id="{7E6D4703-CD5E-4E93-BA51-1083A0FA93D1}"/>
              </a:ext>
            </a:extLst>
          </p:cNvPr>
          <p:cNvSpPr txBox="1"/>
          <p:nvPr/>
        </p:nvSpPr>
        <p:spPr>
          <a:xfrm>
            <a:off x="788275" y="326670"/>
            <a:ext cx="5679760" cy="584775"/>
          </a:xfrm>
          <a:prstGeom prst="rect">
            <a:avLst/>
          </a:prstGeom>
          <a:noFill/>
        </p:spPr>
        <p:txBody>
          <a:bodyPr wrap="none" rtlCol="0">
            <a:spAutoFit/>
          </a:bodyPr>
          <a:lstStyle/>
          <a:p>
            <a:r>
              <a:rPr kumimoji="1" lang="en-US" altLang="zh-CN" sz="3200" b="1" dirty="0" smtClean="0"/>
              <a:t>Gossip </a:t>
            </a:r>
            <a:r>
              <a:rPr kumimoji="1" lang="zh-CN" altLang="en-US" sz="3200" b="1" dirty="0" smtClean="0"/>
              <a:t>协议的类型和通信方式</a:t>
            </a:r>
            <a:endParaRPr kumimoji="1" lang="en-US" altLang="zh-CN" sz="3200" b="1" dirty="0"/>
          </a:p>
        </p:txBody>
      </p:sp>
      <p:sp>
        <p:nvSpPr>
          <p:cNvPr id="2" name="文本框 1"/>
          <p:cNvSpPr txBox="1"/>
          <p:nvPr/>
        </p:nvSpPr>
        <p:spPr>
          <a:xfrm>
            <a:off x="740979" y="1109609"/>
            <a:ext cx="8002512" cy="2215991"/>
          </a:xfrm>
          <a:prstGeom prst="rect">
            <a:avLst/>
          </a:prstGeom>
          <a:noFill/>
        </p:spPr>
        <p:txBody>
          <a:bodyPr wrap="none" rtlCol="0">
            <a:spAutoFit/>
          </a:bodyPr>
          <a:lstStyle/>
          <a:p>
            <a:r>
              <a:rPr lang="en-US" altLang="zh-CN" sz="2800" b="1" dirty="0"/>
              <a:t>Gossip </a:t>
            </a:r>
            <a:r>
              <a:rPr lang="zh-CN" altLang="en-US" sz="2800" b="1" dirty="0"/>
              <a:t>有两种类型：</a:t>
            </a:r>
          </a:p>
          <a:p>
            <a:pPr marL="342900" indent="-342900">
              <a:buFont typeface="Arial" panose="020B0604020202020204" pitchFamily="34" charset="0"/>
              <a:buChar char="•"/>
            </a:pPr>
            <a:r>
              <a:rPr lang="en-US" altLang="zh-CN" sz="2400" dirty="0"/>
              <a:t>Anti-Entropy</a:t>
            </a:r>
            <a:r>
              <a:rPr lang="zh-CN" altLang="en-US" sz="2400" dirty="0"/>
              <a:t>（反熵）：以固定的概率传播所有的</a:t>
            </a:r>
            <a:r>
              <a:rPr lang="zh-CN" altLang="en-US" sz="2400" dirty="0" smtClean="0"/>
              <a:t>数据</a:t>
            </a:r>
            <a:endParaRPr lang="en-US" altLang="zh-CN" sz="2400" dirty="0" smtClean="0"/>
          </a:p>
          <a:p>
            <a:pPr marL="800100" lvl="1" indent="-342900">
              <a:buFont typeface="Arial" panose="020B0604020202020204" pitchFamily="34" charset="0"/>
              <a:buChar char="•"/>
            </a:pPr>
            <a:r>
              <a:rPr lang="en-US" altLang="zh-CN" sz="2400" dirty="0" err="1"/>
              <a:t>Suspective</a:t>
            </a:r>
            <a:r>
              <a:rPr lang="en-US" altLang="zh-CN" sz="2400" dirty="0"/>
              <a:t> </a:t>
            </a:r>
            <a:r>
              <a:rPr lang="en-US" altLang="zh-CN" sz="2400" dirty="0" smtClean="0"/>
              <a:t>&amp;</a:t>
            </a:r>
            <a:r>
              <a:rPr lang="zh-CN" altLang="en-US" sz="2400" dirty="0" smtClean="0"/>
              <a:t> </a:t>
            </a:r>
            <a:r>
              <a:rPr lang="en-US" altLang="zh-CN" sz="2400" dirty="0"/>
              <a:t>Infective</a:t>
            </a:r>
            <a:endParaRPr lang="zh-CN" altLang="en-US" sz="2400" dirty="0"/>
          </a:p>
          <a:p>
            <a:pPr marL="342900" indent="-342900">
              <a:buFont typeface="Arial" panose="020B0604020202020204" pitchFamily="34" charset="0"/>
              <a:buChar char="•"/>
            </a:pPr>
            <a:r>
              <a:rPr lang="en-US" altLang="zh-CN" sz="2400" dirty="0"/>
              <a:t>Rumor-Mongering</a:t>
            </a:r>
            <a:r>
              <a:rPr lang="zh-CN" altLang="en-US" sz="2400" dirty="0"/>
              <a:t>（谣言传播）：仅传播新到达的</a:t>
            </a:r>
            <a:r>
              <a:rPr lang="zh-CN" altLang="en-US" sz="2400" dirty="0" smtClean="0"/>
              <a:t>数据</a:t>
            </a:r>
            <a:endParaRPr lang="en-US" altLang="zh-CN" sz="2400" dirty="0" smtClean="0"/>
          </a:p>
          <a:p>
            <a:pPr marL="800100" lvl="1" indent="-342900">
              <a:buFont typeface="Arial" panose="020B0604020202020204" pitchFamily="34" charset="0"/>
              <a:buChar char="•"/>
            </a:pPr>
            <a:r>
              <a:rPr lang="en-US" altLang="zh-CN" sz="2000" dirty="0" err="1"/>
              <a:t>Suspective</a:t>
            </a:r>
            <a:r>
              <a:rPr lang="zh-CN" altLang="en-US" sz="2000" dirty="0"/>
              <a:t>，</a:t>
            </a:r>
            <a:r>
              <a:rPr lang="en-US" altLang="zh-CN" sz="2000" dirty="0"/>
              <a:t>Infective &amp;</a:t>
            </a:r>
            <a:r>
              <a:rPr lang="zh-CN" altLang="en-US" sz="2000" dirty="0" smtClean="0"/>
              <a:t> </a:t>
            </a:r>
            <a:r>
              <a:rPr lang="en-US" altLang="zh-CN" sz="2000" dirty="0"/>
              <a:t>Removed</a:t>
            </a:r>
            <a:r>
              <a:rPr lang="zh-CN" altLang="en-US" dirty="0"/>
              <a:t/>
            </a:r>
            <a:br>
              <a:rPr lang="zh-CN" altLang="en-US" dirty="0"/>
            </a:br>
            <a:endParaRPr lang="zh-CN" altLang="en-US" dirty="0"/>
          </a:p>
        </p:txBody>
      </p:sp>
      <p:sp>
        <p:nvSpPr>
          <p:cNvPr id="8" name="文本框 7"/>
          <p:cNvSpPr txBox="1"/>
          <p:nvPr/>
        </p:nvSpPr>
        <p:spPr>
          <a:xfrm>
            <a:off x="788276" y="3441843"/>
            <a:ext cx="10988710" cy="2062103"/>
          </a:xfrm>
          <a:prstGeom prst="rect">
            <a:avLst/>
          </a:prstGeom>
          <a:noFill/>
        </p:spPr>
        <p:txBody>
          <a:bodyPr wrap="square" rtlCol="0">
            <a:spAutoFit/>
          </a:bodyPr>
          <a:lstStyle/>
          <a:p>
            <a:r>
              <a:rPr lang="en-US" altLang="zh-CN" sz="2800" b="1" dirty="0" smtClean="0"/>
              <a:t>Gossip </a:t>
            </a:r>
            <a:r>
              <a:rPr lang="zh-CN" altLang="en-US" sz="2800" b="1" dirty="0" smtClean="0"/>
              <a:t>三种通信方式</a:t>
            </a:r>
            <a:r>
              <a:rPr lang="en-US" altLang="zh-CN" sz="2800" b="1" dirty="0" smtClean="0"/>
              <a:t>:</a:t>
            </a:r>
          </a:p>
          <a:p>
            <a:pPr marL="285750" indent="-285750">
              <a:buFont typeface="Arial" panose="020B0604020202020204" pitchFamily="34" charset="0"/>
              <a:buChar char="•"/>
            </a:pPr>
            <a:r>
              <a:rPr lang="en-US" altLang="zh-CN" sz="2000" dirty="0" smtClean="0"/>
              <a:t>Push: </a:t>
            </a:r>
            <a:r>
              <a:rPr lang="zh-CN" altLang="en-US" sz="2000" dirty="0" smtClean="0"/>
              <a:t>节点 </a:t>
            </a:r>
            <a:r>
              <a:rPr lang="en-US" altLang="zh-CN" sz="2000" dirty="0" smtClean="0"/>
              <a:t>A </a:t>
            </a:r>
            <a:r>
              <a:rPr lang="zh-CN" altLang="en-US" sz="2000" dirty="0" smtClean="0"/>
              <a:t>将数据 </a:t>
            </a:r>
            <a:r>
              <a:rPr lang="en-US" altLang="zh-CN" sz="2000" dirty="0" smtClean="0"/>
              <a:t>(</a:t>
            </a:r>
            <a:r>
              <a:rPr lang="en-US" altLang="zh-CN" sz="2000" dirty="0" err="1" smtClean="0"/>
              <a:t>key,value,version</a:t>
            </a:r>
            <a:r>
              <a:rPr lang="en-US" altLang="zh-CN" sz="2000" dirty="0" smtClean="0"/>
              <a:t>) </a:t>
            </a:r>
            <a:r>
              <a:rPr lang="zh-CN" altLang="en-US" sz="2000" dirty="0" smtClean="0"/>
              <a:t>及对应的版本号推送给 </a:t>
            </a:r>
            <a:r>
              <a:rPr lang="en-US" altLang="zh-CN" sz="2000" dirty="0" smtClean="0"/>
              <a:t>B </a:t>
            </a:r>
            <a:r>
              <a:rPr lang="zh-CN" altLang="en-US" sz="2000" dirty="0" smtClean="0"/>
              <a:t>节点，</a:t>
            </a:r>
            <a:r>
              <a:rPr lang="en-US" altLang="zh-CN" sz="2000" dirty="0" smtClean="0"/>
              <a:t>B </a:t>
            </a:r>
            <a:r>
              <a:rPr lang="zh-CN" altLang="en-US" sz="2000" dirty="0" smtClean="0"/>
              <a:t>节点更新 </a:t>
            </a:r>
            <a:r>
              <a:rPr lang="en-US" altLang="zh-CN" sz="2000" dirty="0" smtClean="0"/>
              <a:t>A </a:t>
            </a:r>
            <a:r>
              <a:rPr lang="zh-CN" altLang="en-US" sz="2000" dirty="0" smtClean="0"/>
              <a:t>中比自己新的数据</a:t>
            </a:r>
          </a:p>
          <a:p>
            <a:pPr marL="285750" indent="-285750">
              <a:buFont typeface="Arial" panose="020B0604020202020204" pitchFamily="34" charset="0"/>
              <a:buChar char="•"/>
            </a:pPr>
            <a:r>
              <a:rPr lang="en-US" altLang="zh-CN" sz="2000" dirty="0" smtClean="0"/>
              <a:t>Pull</a:t>
            </a:r>
            <a:r>
              <a:rPr lang="zh-CN" altLang="en-US" sz="2000" dirty="0" smtClean="0"/>
              <a:t>：</a:t>
            </a:r>
            <a:r>
              <a:rPr lang="en-US" altLang="zh-CN" sz="2000" dirty="0" smtClean="0"/>
              <a:t>A </a:t>
            </a:r>
            <a:r>
              <a:rPr lang="zh-CN" altLang="en-US" sz="2000" dirty="0" smtClean="0"/>
              <a:t>仅将数据 </a:t>
            </a:r>
            <a:r>
              <a:rPr lang="en-US" altLang="zh-CN" sz="2000" dirty="0" smtClean="0"/>
              <a:t>key, version </a:t>
            </a:r>
            <a:r>
              <a:rPr lang="zh-CN" altLang="en-US" sz="2000" dirty="0" smtClean="0"/>
              <a:t>推送给 </a:t>
            </a:r>
            <a:r>
              <a:rPr lang="en-US" altLang="zh-CN" sz="2000" dirty="0" smtClean="0"/>
              <a:t>B</a:t>
            </a:r>
            <a:r>
              <a:rPr lang="zh-CN" altLang="en-US" sz="2000" dirty="0" smtClean="0"/>
              <a:t>，</a:t>
            </a:r>
            <a:r>
              <a:rPr lang="en-US" altLang="zh-CN" sz="2000" dirty="0" smtClean="0"/>
              <a:t>B </a:t>
            </a:r>
            <a:r>
              <a:rPr lang="zh-CN" altLang="en-US" sz="2000" dirty="0" smtClean="0"/>
              <a:t>将本地比 </a:t>
            </a:r>
            <a:r>
              <a:rPr lang="en-US" altLang="zh-CN" sz="2000" dirty="0" smtClean="0"/>
              <a:t>A </a:t>
            </a:r>
            <a:r>
              <a:rPr lang="zh-CN" altLang="en-US" sz="2000" dirty="0" smtClean="0"/>
              <a:t>新的数据（</a:t>
            </a:r>
            <a:r>
              <a:rPr lang="en-US" altLang="zh-CN" sz="2000" dirty="0" smtClean="0"/>
              <a:t>Key, value, version</a:t>
            </a:r>
            <a:r>
              <a:rPr lang="zh-CN" altLang="en-US" sz="2000" dirty="0" smtClean="0"/>
              <a:t>）推送给 </a:t>
            </a:r>
            <a:r>
              <a:rPr lang="en-US" altLang="zh-CN" sz="2000" dirty="0" smtClean="0"/>
              <a:t>A</a:t>
            </a:r>
            <a:r>
              <a:rPr lang="zh-CN" altLang="en-US" sz="2000" dirty="0" smtClean="0"/>
              <a:t>，</a:t>
            </a:r>
            <a:r>
              <a:rPr lang="en-US" altLang="zh-CN" sz="2000" dirty="0" smtClean="0"/>
              <a:t>A </a:t>
            </a:r>
            <a:r>
              <a:rPr lang="zh-CN" altLang="en-US" sz="2000" dirty="0" smtClean="0"/>
              <a:t>更新本地</a:t>
            </a:r>
          </a:p>
          <a:p>
            <a:pPr marL="285750" indent="-285750">
              <a:buFont typeface="Arial" panose="020B0604020202020204" pitchFamily="34" charset="0"/>
              <a:buChar char="•"/>
            </a:pPr>
            <a:r>
              <a:rPr lang="en-US" altLang="zh-CN" sz="2000" dirty="0" smtClean="0"/>
              <a:t>Push/Pull</a:t>
            </a:r>
            <a:r>
              <a:rPr lang="zh-CN" altLang="en-US" sz="2000" dirty="0" smtClean="0"/>
              <a:t>：与 </a:t>
            </a:r>
            <a:r>
              <a:rPr lang="en-US" altLang="zh-CN" sz="2000" dirty="0" smtClean="0"/>
              <a:t>Pull </a:t>
            </a:r>
            <a:r>
              <a:rPr lang="zh-CN" altLang="en-US" sz="2000" dirty="0" smtClean="0"/>
              <a:t>类似，只是多了一步，</a:t>
            </a:r>
            <a:r>
              <a:rPr lang="en-US" altLang="zh-CN" sz="2000" dirty="0" smtClean="0"/>
              <a:t>A </a:t>
            </a:r>
            <a:r>
              <a:rPr lang="zh-CN" altLang="en-US" sz="2000" dirty="0" smtClean="0"/>
              <a:t>再将本地比 </a:t>
            </a:r>
            <a:r>
              <a:rPr lang="en-US" altLang="zh-CN" sz="2000" dirty="0" smtClean="0"/>
              <a:t>B </a:t>
            </a:r>
            <a:r>
              <a:rPr lang="zh-CN" altLang="en-US" sz="2000" dirty="0" smtClean="0"/>
              <a:t>新的数据推送给 </a:t>
            </a:r>
            <a:r>
              <a:rPr lang="en-US" altLang="zh-CN" sz="2000" dirty="0" smtClean="0"/>
              <a:t>B</a:t>
            </a:r>
            <a:r>
              <a:rPr lang="zh-CN" altLang="en-US" sz="2000" dirty="0" smtClean="0"/>
              <a:t>，</a:t>
            </a:r>
            <a:r>
              <a:rPr lang="en-US" altLang="zh-CN" sz="2000" dirty="0" smtClean="0"/>
              <a:t>B </a:t>
            </a:r>
            <a:r>
              <a:rPr lang="zh-CN" altLang="en-US" sz="2000" dirty="0" smtClean="0"/>
              <a:t>则更新本地</a:t>
            </a:r>
            <a:endParaRPr lang="zh-CN" altLang="en-US" sz="2000" dirty="0"/>
          </a:p>
        </p:txBody>
      </p:sp>
    </p:spTree>
    <p:extLst>
      <p:ext uri="{BB962C8B-B14F-4D97-AF65-F5344CB8AC3E}">
        <p14:creationId xmlns:p14="http://schemas.microsoft.com/office/powerpoint/2010/main" val="18492201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6</a:t>
            </a:fld>
            <a:endParaRPr kumimoji="1" lang="zh-CN" altLang="en-US" dirty="0">
              <a:solidFill>
                <a:schemeClr val="accent1">
                  <a:lumMod val="20000"/>
                  <a:lumOff val="80000"/>
                </a:schemeClr>
              </a:solidFill>
            </a:endParaRPr>
          </a:p>
        </p:txBody>
      </p:sp>
      <p:pic>
        <p:nvPicPr>
          <p:cNvPr id="39" name="图片 38">
            <a:extLst>
              <a:ext uri="{FF2B5EF4-FFF2-40B4-BE49-F238E27FC236}">
                <a16:creationId xmlns=""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sp>
        <p:nvSpPr>
          <p:cNvPr id="41" name="文本框 40">
            <a:extLst>
              <a:ext uri="{FF2B5EF4-FFF2-40B4-BE49-F238E27FC236}">
                <a16:creationId xmlns="" xmlns:a16="http://schemas.microsoft.com/office/drawing/2014/main" id="{7E6D4703-CD5E-4E93-BA51-1083A0FA93D1}"/>
              </a:ext>
            </a:extLst>
          </p:cNvPr>
          <p:cNvSpPr txBox="1"/>
          <p:nvPr/>
        </p:nvSpPr>
        <p:spPr>
          <a:xfrm>
            <a:off x="788275" y="326670"/>
            <a:ext cx="4448654" cy="584775"/>
          </a:xfrm>
          <a:prstGeom prst="rect">
            <a:avLst/>
          </a:prstGeom>
          <a:noFill/>
        </p:spPr>
        <p:txBody>
          <a:bodyPr wrap="none" rtlCol="0">
            <a:spAutoFit/>
          </a:bodyPr>
          <a:lstStyle/>
          <a:p>
            <a:r>
              <a:rPr kumimoji="1" lang="en-US" altLang="zh-CN" sz="3200" b="1" dirty="0" smtClean="0"/>
              <a:t>Gossip </a:t>
            </a:r>
            <a:r>
              <a:rPr kumimoji="1" lang="zh-CN" altLang="en-US" sz="3200" b="1" dirty="0" smtClean="0"/>
              <a:t>协议的通信方式</a:t>
            </a:r>
            <a:endParaRPr kumimoji="1" lang="en-US" altLang="zh-CN" sz="3200" b="1" dirty="0"/>
          </a:p>
        </p:txBody>
      </p:sp>
      <p:graphicFrame>
        <p:nvGraphicFramePr>
          <p:cNvPr id="5" name="图示 4"/>
          <p:cNvGraphicFramePr/>
          <p:nvPr>
            <p:extLst>
              <p:ext uri="{D42A27DB-BD31-4B8C-83A1-F6EECF244321}">
                <p14:modId xmlns:p14="http://schemas.microsoft.com/office/powerpoint/2010/main" val="3874742743"/>
              </p:ext>
            </p:extLst>
          </p:nvPr>
        </p:nvGraphicFramePr>
        <p:xfrm>
          <a:off x="2032000" y="375489"/>
          <a:ext cx="8128000" cy="34212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图示 8"/>
          <p:cNvGraphicFramePr/>
          <p:nvPr>
            <p:extLst>
              <p:ext uri="{D42A27DB-BD31-4B8C-83A1-F6EECF244321}">
                <p14:modId xmlns:p14="http://schemas.microsoft.com/office/powerpoint/2010/main" val="2577937669"/>
              </p:ext>
            </p:extLst>
          </p:nvPr>
        </p:nvGraphicFramePr>
        <p:xfrm>
          <a:off x="2377326" y="4243227"/>
          <a:ext cx="7437348" cy="125810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文本框 9"/>
          <p:cNvSpPr txBox="1"/>
          <p:nvPr/>
        </p:nvSpPr>
        <p:spPr>
          <a:xfrm>
            <a:off x="5457844" y="3445493"/>
            <a:ext cx="1276311" cy="400110"/>
          </a:xfrm>
          <a:prstGeom prst="rect">
            <a:avLst/>
          </a:prstGeom>
          <a:noFill/>
        </p:spPr>
        <p:txBody>
          <a:bodyPr wrap="none" rtlCol="0">
            <a:spAutoFit/>
          </a:bodyPr>
          <a:lstStyle/>
          <a:p>
            <a:r>
              <a:rPr lang="en-US" altLang="zh-CN" sz="2000" b="1" dirty="0" smtClean="0"/>
              <a:t>Push</a:t>
            </a:r>
            <a:r>
              <a:rPr lang="zh-CN" altLang="en-US" sz="2000" b="1" dirty="0" smtClean="0"/>
              <a:t>方式</a:t>
            </a:r>
            <a:endParaRPr lang="zh-CN" altLang="en-US" sz="2000" b="1" dirty="0"/>
          </a:p>
        </p:txBody>
      </p:sp>
      <p:sp>
        <p:nvSpPr>
          <p:cNvPr id="13" name="文本框 12"/>
          <p:cNvSpPr txBox="1"/>
          <p:nvPr/>
        </p:nvSpPr>
        <p:spPr>
          <a:xfrm>
            <a:off x="5457843" y="5881658"/>
            <a:ext cx="1154483" cy="400110"/>
          </a:xfrm>
          <a:prstGeom prst="rect">
            <a:avLst/>
          </a:prstGeom>
          <a:noFill/>
        </p:spPr>
        <p:txBody>
          <a:bodyPr wrap="none" rtlCol="0">
            <a:spAutoFit/>
          </a:bodyPr>
          <a:lstStyle/>
          <a:p>
            <a:r>
              <a:rPr lang="en-US" altLang="zh-CN" sz="2000" b="1" dirty="0" smtClean="0"/>
              <a:t>Pull</a:t>
            </a:r>
            <a:r>
              <a:rPr lang="zh-CN" altLang="en-US" sz="2000" b="1" dirty="0" smtClean="0"/>
              <a:t>方式</a:t>
            </a:r>
            <a:endParaRPr lang="zh-CN" altLang="en-US" sz="2000" b="1" dirty="0"/>
          </a:p>
        </p:txBody>
      </p:sp>
    </p:spTree>
    <p:extLst>
      <p:ext uri="{BB962C8B-B14F-4D97-AF65-F5344CB8AC3E}">
        <p14:creationId xmlns:p14="http://schemas.microsoft.com/office/powerpoint/2010/main" val="36191230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7</a:t>
            </a:fld>
            <a:endParaRPr kumimoji="1" lang="zh-CN" altLang="en-US" dirty="0">
              <a:solidFill>
                <a:schemeClr val="accent1">
                  <a:lumMod val="20000"/>
                  <a:lumOff val="80000"/>
                </a:schemeClr>
              </a:solidFill>
            </a:endParaRPr>
          </a:p>
        </p:txBody>
      </p:sp>
      <p:pic>
        <p:nvPicPr>
          <p:cNvPr id="39" name="图片 38">
            <a:extLst>
              <a:ext uri="{FF2B5EF4-FFF2-40B4-BE49-F238E27FC236}">
                <a16:creationId xmlns=""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sp>
        <p:nvSpPr>
          <p:cNvPr id="41" name="文本框 40">
            <a:extLst>
              <a:ext uri="{FF2B5EF4-FFF2-40B4-BE49-F238E27FC236}">
                <a16:creationId xmlns="" xmlns:a16="http://schemas.microsoft.com/office/drawing/2014/main" id="{7E6D4703-CD5E-4E93-BA51-1083A0FA93D1}"/>
              </a:ext>
            </a:extLst>
          </p:cNvPr>
          <p:cNvSpPr txBox="1"/>
          <p:nvPr/>
        </p:nvSpPr>
        <p:spPr>
          <a:xfrm>
            <a:off x="788275" y="326670"/>
            <a:ext cx="4216219" cy="584775"/>
          </a:xfrm>
          <a:prstGeom prst="rect">
            <a:avLst/>
          </a:prstGeom>
          <a:noFill/>
        </p:spPr>
        <p:txBody>
          <a:bodyPr wrap="none" rtlCol="0">
            <a:spAutoFit/>
          </a:bodyPr>
          <a:lstStyle/>
          <a:p>
            <a:r>
              <a:rPr kumimoji="1" lang="en-US" altLang="zh-CN" sz="3200" b="1" dirty="0" smtClean="0"/>
              <a:t>fabric</a:t>
            </a:r>
            <a:r>
              <a:rPr kumimoji="1" lang="zh-CN" altLang="en-US" sz="3200" b="1" dirty="0" smtClean="0"/>
              <a:t>中的</a:t>
            </a:r>
            <a:r>
              <a:rPr kumimoji="1" lang="en-US" altLang="zh-CN" sz="3200" b="1" dirty="0" smtClean="0"/>
              <a:t>Gossip</a:t>
            </a:r>
            <a:r>
              <a:rPr kumimoji="1" lang="zh-CN" altLang="en-US" sz="3200" b="1" dirty="0" smtClean="0"/>
              <a:t>协议</a:t>
            </a:r>
            <a:endParaRPr kumimoji="1" lang="en-US" altLang="zh-CN" sz="3200" b="1" dirty="0"/>
          </a:p>
        </p:txBody>
      </p:sp>
      <p:sp>
        <p:nvSpPr>
          <p:cNvPr id="5" name="文本框 4"/>
          <p:cNvSpPr txBox="1"/>
          <p:nvPr/>
        </p:nvSpPr>
        <p:spPr>
          <a:xfrm>
            <a:off x="599091" y="1541124"/>
            <a:ext cx="11290397" cy="2616101"/>
          </a:xfrm>
          <a:prstGeom prst="rect">
            <a:avLst/>
          </a:prstGeom>
          <a:noFill/>
        </p:spPr>
        <p:txBody>
          <a:bodyPr wrap="square" rtlCol="0">
            <a:spAutoFit/>
          </a:bodyPr>
          <a:lstStyle/>
          <a:p>
            <a:r>
              <a:rPr lang="zh-CN" altLang="en-US" sz="2400" b="1" dirty="0"/>
              <a:t>基于</a:t>
            </a:r>
            <a:r>
              <a:rPr lang="en-US" altLang="zh-CN" sz="2400" b="1" dirty="0"/>
              <a:t>gossip</a:t>
            </a:r>
            <a:r>
              <a:rPr lang="zh-CN" altLang="en-US" sz="2400" b="1" dirty="0"/>
              <a:t>的数据传播协议在 </a:t>
            </a:r>
            <a:r>
              <a:rPr lang="en-US" altLang="zh-CN" sz="2400" b="1" dirty="0" err="1"/>
              <a:t>Hyperledger</a:t>
            </a:r>
            <a:r>
              <a:rPr lang="en-US" altLang="zh-CN" sz="2400" b="1" dirty="0"/>
              <a:t> Fabric </a:t>
            </a:r>
            <a:r>
              <a:rPr lang="zh-CN" altLang="en-US" sz="2400" b="1" dirty="0"/>
              <a:t>网络中，主要执行三项功能</a:t>
            </a:r>
            <a:r>
              <a:rPr lang="zh-CN" altLang="en-US" sz="2400" b="1" dirty="0" smtClean="0"/>
              <a:t>：</a:t>
            </a:r>
            <a:endParaRPr lang="en-US" altLang="zh-CN" sz="2400" b="1" dirty="0" smtClean="0"/>
          </a:p>
          <a:p>
            <a:endParaRPr lang="zh-CN" altLang="en-US" sz="2000" b="1" dirty="0"/>
          </a:p>
          <a:p>
            <a:pPr marL="285750" indent="-285750">
              <a:buFont typeface="Arial" panose="020B0604020202020204" pitchFamily="34" charset="0"/>
              <a:buChar char="•"/>
            </a:pPr>
            <a:r>
              <a:rPr lang="zh-CN" altLang="en-US" sz="2000" dirty="0"/>
              <a:t>通过持续不断地识别可用的会员节点，并最终检测已离线的节点，来管理节点发现</a:t>
            </a:r>
            <a:r>
              <a:rPr lang="en-US" altLang="zh-CN" sz="2000" dirty="0"/>
              <a:t>(peer discovery)</a:t>
            </a:r>
            <a:r>
              <a:rPr lang="zh-CN" altLang="en-US" sz="2000" dirty="0"/>
              <a:t>和频道</a:t>
            </a:r>
            <a:r>
              <a:rPr lang="en-US" altLang="zh-CN" sz="2000" dirty="0"/>
              <a:t>(</a:t>
            </a:r>
            <a:r>
              <a:rPr lang="zh-CN" altLang="en-US" sz="2000" dirty="0"/>
              <a:t>在线</a:t>
            </a:r>
            <a:r>
              <a:rPr lang="en-US" altLang="zh-CN" sz="2000" dirty="0"/>
              <a:t>)</a:t>
            </a:r>
            <a:r>
              <a:rPr lang="zh-CN" altLang="en-US" sz="2000" dirty="0"/>
              <a:t>会员</a:t>
            </a:r>
            <a:r>
              <a:rPr lang="en-US" altLang="zh-CN" sz="2000" dirty="0"/>
              <a:t>(channel membership)</a:t>
            </a:r>
            <a:r>
              <a:rPr lang="zh-CN" altLang="en-US" sz="2000" dirty="0"/>
              <a:t>。</a:t>
            </a:r>
          </a:p>
          <a:p>
            <a:pPr marL="285750" indent="-285750">
              <a:buFont typeface="Arial" panose="020B0604020202020204" pitchFamily="34" charset="0"/>
              <a:buChar char="•"/>
            </a:pPr>
            <a:r>
              <a:rPr lang="zh-CN" altLang="en-US" sz="2000" dirty="0"/>
              <a:t>在频道</a:t>
            </a:r>
            <a:r>
              <a:rPr lang="en-US" altLang="zh-CN" sz="2000" dirty="0"/>
              <a:t>(Channel)</a:t>
            </a:r>
            <a:r>
              <a:rPr lang="zh-CN" altLang="en-US" sz="2000" dirty="0"/>
              <a:t>中的所有节点</a:t>
            </a:r>
            <a:r>
              <a:rPr lang="en-US" altLang="zh-CN" sz="2000" dirty="0"/>
              <a:t>(Peer)</a:t>
            </a:r>
            <a:r>
              <a:rPr lang="zh-CN" altLang="en-US" sz="2000" dirty="0"/>
              <a:t>之间传播账本数据。可以识别与频道</a:t>
            </a:r>
            <a:r>
              <a:rPr lang="en-US" altLang="zh-CN" sz="2000" dirty="0"/>
              <a:t>(Channel)</a:t>
            </a:r>
            <a:r>
              <a:rPr lang="zh-CN" altLang="en-US" sz="2000" dirty="0"/>
              <a:t>中其余节点不同步的节点</a:t>
            </a:r>
            <a:r>
              <a:rPr lang="en-US" altLang="zh-CN" sz="2000" dirty="0"/>
              <a:t>(Peer)</a:t>
            </a:r>
            <a:r>
              <a:rPr lang="zh-CN" altLang="en-US" sz="2000" dirty="0"/>
              <a:t>，标示出丢失的数据块，并通过复制正确的数据来同步自身。</a:t>
            </a:r>
          </a:p>
          <a:p>
            <a:pPr marL="285750" indent="-285750">
              <a:buFont typeface="Arial" panose="020B0604020202020204" pitchFamily="34" charset="0"/>
              <a:buChar char="•"/>
            </a:pPr>
            <a:r>
              <a:rPr lang="zh-CN" altLang="en-US" sz="2000" dirty="0"/>
              <a:t>通过以</a:t>
            </a:r>
            <a:r>
              <a:rPr lang="en-US" altLang="zh-CN" sz="2000" dirty="0"/>
              <a:t>P2P</a:t>
            </a:r>
            <a:r>
              <a:rPr lang="zh-CN" altLang="en-US" sz="2000" dirty="0"/>
              <a:t>的方式更新账本数据，使新连接的节点</a:t>
            </a:r>
            <a:r>
              <a:rPr lang="en-US" altLang="zh-CN" sz="2000" dirty="0"/>
              <a:t>(Peer)</a:t>
            </a:r>
            <a:r>
              <a:rPr lang="zh-CN" altLang="en-US" sz="2000" dirty="0"/>
              <a:t>加速。</a:t>
            </a:r>
          </a:p>
          <a:p>
            <a:pPr marL="285750" indent="-285750">
              <a:buFont typeface="Arial" panose="020B0604020202020204" pitchFamily="34" charset="0"/>
              <a:buChar char="•"/>
            </a:pPr>
            <a:endParaRPr lang="zh-CN" altLang="en-US" sz="2000" dirty="0"/>
          </a:p>
        </p:txBody>
      </p:sp>
    </p:spTree>
    <p:extLst>
      <p:ext uri="{BB962C8B-B14F-4D97-AF65-F5344CB8AC3E}">
        <p14:creationId xmlns:p14="http://schemas.microsoft.com/office/powerpoint/2010/main" val="31952718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8</a:t>
            </a:fld>
            <a:endParaRPr kumimoji="1" lang="zh-CN" altLang="en-US" dirty="0">
              <a:solidFill>
                <a:schemeClr val="accent1">
                  <a:lumMod val="20000"/>
                  <a:lumOff val="80000"/>
                </a:schemeClr>
              </a:solidFill>
            </a:endParaRPr>
          </a:p>
        </p:txBody>
      </p:sp>
      <p:pic>
        <p:nvPicPr>
          <p:cNvPr id="39" name="图片 38">
            <a:extLst>
              <a:ext uri="{FF2B5EF4-FFF2-40B4-BE49-F238E27FC236}">
                <a16:creationId xmlns=""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sp>
        <p:nvSpPr>
          <p:cNvPr id="41" name="文本框 40">
            <a:extLst>
              <a:ext uri="{FF2B5EF4-FFF2-40B4-BE49-F238E27FC236}">
                <a16:creationId xmlns="" xmlns:a16="http://schemas.microsoft.com/office/drawing/2014/main" id="{7E6D4703-CD5E-4E93-BA51-1083A0FA93D1}"/>
              </a:ext>
            </a:extLst>
          </p:cNvPr>
          <p:cNvSpPr txBox="1"/>
          <p:nvPr/>
        </p:nvSpPr>
        <p:spPr>
          <a:xfrm>
            <a:off x="788275" y="326670"/>
            <a:ext cx="4216219" cy="584775"/>
          </a:xfrm>
          <a:prstGeom prst="rect">
            <a:avLst/>
          </a:prstGeom>
          <a:noFill/>
        </p:spPr>
        <p:txBody>
          <a:bodyPr wrap="none" rtlCol="0">
            <a:spAutoFit/>
          </a:bodyPr>
          <a:lstStyle/>
          <a:p>
            <a:r>
              <a:rPr kumimoji="1" lang="en-US" altLang="zh-CN" sz="3200" b="1" dirty="0" smtClean="0"/>
              <a:t>fabric</a:t>
            </a:r>
            <a:r>
              <a:rPr kumimoji="1" lang="zh-CN" altLang="en-US" sz="3200" b="1" dirty="0" smtClean="0"/>
              <a:t>中的</a:t>
            </a:r>
            <a:r>
              <a:rPr kumimoji="1" lang="en-US" altLang="zh-CN" sz="3200" b="1" dirty="0" smtClean="0"/>
              <a:t>Gossip</a:t>
            </a:r>
            <a:r>
              <a:rPr kumimoji="1" lang="zh-CN" altLang="en-US" sz="3200" b="1" dirty="0" smtClean="0"/>
              <a:t>协议</a:t>
            </a:r>
            <a:endParaRPr kumimoji="1" lang="en-US" altLang="zh-CN" sz="3200" b="1" dirty="0"/>
          </a:p>
        </p:txBody>
      </p:sp>
      <p:pic>
        <p:nvPicPr>
          <p:cNvPr id="3074" name="Picture 2" descr="Gossip Fabric"/>
          <p:cNvPicPr>
            <a:picLocks noChangeAspect="1" noChangeArrowheads="1"/>
          </p:cNvPicPr>
          <p:nvPr/>
        </p:nvPicPr>
        <p:blipFill rotWithShape="1">
          <a:blip r:embed="rId4">
            <a:extLst>
              <a:ext uri="{28A0092B-C50C-407E-A947-70E740481C1C}">
                <a14:useLocalDpi xmlns:a14="http://schemas.microsoft.com/office/drawing/2010/main" val="0"/>
              </a:ext>
            </a:extLst>
          </a:blip>
          <a:srcRect r="279" b="8074"/>
          <a:stretch/>
        </p:blipFill>
        <p:spPr bwMode="auto">
          <a:xfrm>
            <a:off x="1222624" y="883569"/>
            <a:ext cx="9113177" cy="583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727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同侧圆角矩形 6">
            <a:extLst>
              <a:ext uri="{FF2B5EF4-FFF2-40B4-BE49-F238E27FC236}">
                <a16:creationId xmlns="" xmlns:a16="http://schemas.microsoft.com/office/drawing/2014/main" id="{D108AE08-E1FC-4842-A9A9-C4A513A0E575}"/>
              </a:ext>
            </a:extLst>
          </p:cNvPr>
          <p:cNvSpPr/>
          <p:nvPr/>
        </p:nvSpPr>
        <p:spPr bwMode="auto">
          <a:xfrm rot="16200000">
            <a:off x="11723490" y="6239716"/>
            <a:ext cx="425669" cy="539388"/>
          </a:xfrm>
          <a:prstGeom prst="round2Same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3" name="矩形 2">
            <a:extLst>
              <a:ext uri="{FF2B5EF4-FFF2-40B4-BE49-F238E27FC236}">
                <a16:creationId xmlns="" xmlns:a16="http://schemas.microsoft.com/office/drawing/2014/main" id="{B0FC2B8C-A390-BA40-84FB-00AC9B7E0418}"/>
              </a:ext>
            </a:extLst>
          </p:cNvPr>
          <p:cNvSpPr/>
          <p:nvPr/>
        </p:nvSpPr>
        <p:spPr bwMode="auto">
          <a:xfrm>
            <a:off x="1" y="362607"/>
            <a:ext cx="599090"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4" name="矩形 3">
            <a:extLst>
              <a:ext uri="{FF2B5EF4-FFF2-40B4-BE49-F238E27FC236}">
                <a16:creationId xmlns="" xmlns:a16="http://schemas.microsoft.com/office/drawing/2014/main" id="{30412C69-1F1B-C342-96B6-2C2912DD9E9C}"/>
              </a:ext>
            </a:extLst>
          </p:cNvPr>
          <p:cNvSpPr/>
          <p:nvPr/>
        </p:nvSpPr>
        <p:spPr bwMode="auto">
          <a:xfrm>
            <a:off x="646387" y="362607"/>
            <a:ext cx="94592" cy="52026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Segoe UI" panose="020B0502040204020203" pitchFamily="34" charset="0"/>
              <a:ea typeface="微软雅黑" panose="020B0503020204020204" pitchFamily="34" charset="-122"/>
            </a:endParaRPr>
          </a:p>
        </p:txBody>
      </p:sp>
      <p:sp>
        <p:nvSpPr>
          <p:cNvPr id="6" name="文本框 5">
            <a:extLst>
              <a:ext uri="{FF2B5EF4-FFF2-40B4-BE49-F238E27FC236}">
                <a16:creationId xmlns="" xmlns:a16="http://schemas.microsoft.com/office/drawing/2014/main" id="{DCFB7CB5-7554-BD4F-AB61-7570A32D98CD}"/>
              </a:ext>
            </a:extLst>
          </p:cNvPr>
          <p:cNvSpPr txBox="1"/>
          <p:nvPr/>
        </p:nvSpPr>
        <p:spPr>
          <a:xfrm>
            <a:off x="11776986" y="6324744"/>
            <a:ext cx="301686" cy="369332"/>
          </a:xfrm>
          <a:prstGeom prst="rect">
            <a:avLst/>
          </a:prstGeom>
          <a:noFill/>
        </p:spPr>
        <p:txBody>
          <a:bodyPr wrap="none" rtlCol="0">
            <a:spAutoFit/>
          </a:bodyPr>
          <a:lstStyle/>
          <a:p>
            <a:fld id="{DA07B5E9-8343-3D49-AF6B-82534C3675E3}" type="slidenum">
              <a:rPr kumimoji="1" lang="zh-CN" altLang="en-US" smtClean="0">
                <a:solidFill>
                  <a:schemeClr val="accent1">
                    <a:lumMod val="20000"/>
                    <a:lumOff val="80000"/>
                  </a:schemeClr>
                </a:solidFill>
              </a:rPr>
              <a:t>9</a:t>
            </a:fld>
            <a:endParaRPr kumimoji="1" lang="zh-CN" altLang="en-US" dirty="0">
              <a:solidFill>
                <a:schemeClr val="accent1">
                  <a:lumMod val="20000"/>
                  <a:lumOff val="80000"/>
                </a:schemeClr>
              </a:solidFill>
            </a:endParaRPr>
          </a:p>
        </p:txBody>
      </p:sp>
      <p:pic>
        <p:nvPicPr>
          <p:cNvPr id="39" name="图片 38">
            <a:extLst>
              <a:ext uri="{FF2B5EF4-FFF2-40B4-BE49-F238E27FC236}">
                <a16:creationId xmlns="" xmlns:a16="http://schemas.microsoft.com/office/drawing/2014/main" id="{F4DB2A56-6B1C-D84D-A3B9-85ECC1958ACC}"/>
              </a:ext>
            </a:extLst>
          </p:cNvPr>
          <p:cNvPicPr>
            <a:picLocks noChangeAspect="1"/>
          </p:cNvPicPr>
          <p:nvPr/>
        </p:nvPicPr>
        <p:blipFill>
          <a:blip r:embed="rId3"/>
          <a:stretch>
            <a:fillRect/>
          </a:stretch>
        </p:blipFill>
        <p:spPr>
          <a:xfrm>
            <a:off x="113328" y="6081713"/>
            <a:ext cx="1554767" cy="776287"/>
          </a:xfrm>
          <a:prstGeom prst="rect">
            <a:avLst/>
          </a:prstGeom>
        </p:spPr>
      </p:pic>
      <p:sp>
        <p:nvSpPr>
          <p:cNvPr id="41" name="文本框 40">
            <a:extLst>
              <a:ext uri="{FF2B5EF4-FFF2-40B4-BE49-F238E27FC236}">
                <a16:creationId xmlns="" xmlns:a16="http://schemas.microsoft.com/office/drawing/2014/main" id="{7E6D4703-CD5E-4E93-BA51-1083A0FA93D1}"/>
              </a:ext>
            </a:extLst>
          </p:cNvPr>
          <p:cNvSpPr txBox="1"/>
          <p:nvPr/>
        </p:nvSpPr>
        <p:spPr>
          <a:xfrm>
            <a:off x="788275" y="326670"/>
            <a:ext cx="3121367" cy="584775"/>
          </a:xfrm>
          <a:prstGeom prst="rect">
            <a:avLst/>
          </a:prstGeom>
          <a:noFill/>
        </p:spPr>
        <p:txBody>
          <a:bodyPr wrap="none" rtlCol="0">
            <a:spAutoFit/>
          </a:bodyPr>
          <a:lstStyle/>
          <a:p>
            <a:r>
              <a:rPr lang="en-US" altLang="zh-CN" sz="3200" b="1" dirty="0"/>
              <a:t>Leader</a:t>
            </a:r>
            <a:r>
              <a:rPr lang="zh-CN" altLang="en-US" sz="3200" b="1" dirty="0"/>
              <a:t>节点选举</a:t>
            </a:r>
          </a:p>
        </p:txBody>
      </p:sp>
      <p:sp>
        <p:nvSpPr>
          <p:cNvPr id="2" name="文本框 1"/>
          <p:cNvSpPr txBox="1"/>
          <p:nvPr/>
        </p:nvSpPr>
        <p:spPr>
          <a:xfrm>
            <a:off x="740979" y="1078786"/>
            <a:ext cx="9544692" cy="163121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t>静态选举：</a:t>
            </a:r>
            <a:r>
              <a:rPr lang="zh-CN" altLang="en-US" sz="2000" dirty="0"/>
              <a:t>由系统管理员手动配置实现，指定组织中的一个 </a:t>
            </a:r>
            <a:r>
              <a:rPr lang="en-US" altLang="zh-CN" sz="2000" dirty="0"/>
              <a:t>peer </a:t>
            </a:r>
            <a:r>
              <a:rPr lang="zh-CN" altLang="en-US" sz="2000" dirty="0"/>
              <a:t>节点作为领导节点代表组织与 </a:t>
            </a:r>
            <a:r>
              <a:rPr lang="en-US" altLang="zh-CN" sz="2000" dirty="0"/>
              <a:t>Ordering </a:t>
            </a:r>
            <a:r>
              <a:rPr lang="zh-CN" altLang="en-US" sz="2000" dirty="0"/>
              <a:t>服务建立连接。</a:t>
            </a:r>
          </a:p>
          <a:p>
            <a:pPr marL="285750" indent="-285750">
              <a:buFont typeface="Arial" panose="020B0604020202020204" pitchFamily="34" charset="0"/>
              <a:buChar char="•"/>
            </a:pPr>
            <a:r>
              <a:rPr lang="zh-CN" altLang="en-US" sz="2000" b="1" dirty="0"/>
              <a:t>动态选举：</a:t>
            </a:r>
            <a:r>
              <a:rPr lang="zh-CN" altLang="en-US" sz="2000" dirty="0"/>
              <a:t>通过执行领导人选举程序，动态从组织中选择一个 </a:t>
            </a:r>
            <a:r>
              <a:rPr lang="en-US" altLang="zh-CN" sz="2000" dirty="0"/>
              <a:t>peer </a:t>
            </a:r>
            <a:r>
              <a:rPr lang="zh-CN" altLang="en-US" sz="2000" dirty="0"/>
              <a:t>节点成为领导者节点，从</a:t>
            </a:r>
            <a:r>
              <a:rPr lang="en-US" altLang="zh-CN" sz="2000" dirty="0"/>
              <a:t>Ordering </a:t>
            </a:r>
            <a:r>
              <a:rPr lang="zh-CN" altLang="en-US" sz="2000" dirty="0"/>
              <a:t>服务中拉出区块，并将块分发给组织中的其他 </a:t>
            </a:r>
            <a:r>
              <a:rPr lang="en-US" altLang="zh-CN" sz="2000" dirty="0"/>
              <a:t>peer </a:t>
            </a:r>
            <a:r>
              <a:rPr lang="zh-CN" altLang="en-US" sz="2000" dirty="0"/>
              <a:t>节点。</a:t>
            </a:r>
          </a:p>
          <a:p>
            <a:pPr marL="285750" indent="-285750">
              <a:buFont typeface="Arial" panose="020B0604020202020204" pitchFamily="34" charset="0"/>
              <a:buChar char="•"/>
            </a:pPr>
            <a:endParaRPr lang="zh-CN" altLang="en-US" sz="2000" dirty="0"/>
          </a:p>
        </p:txBody>
      </p:sp>
    </p:spTree>
    <p:extLst>
      <p:ext uri="{BB962C8B-B14F-4D97-AF65-F5344CB8AC3E}">
        <p14:creationId xmlns:p14="http://schemas.microsoft.com/office/powerpoint/2010/main" val="1693386886"/>
      </p:ext>
    </p:extLst>
  </p:cSld>
  <p:clrMapOvr>
    <a:masterClrMapping/>
  </p:clrMapOvr>
  <p:timing>
    <p:tnLst>
      <p:par>
        <p:cTn id="1" dur="indefinite" restart="never" nodeType="tmRoot"/>
      </p:par>
    </p:tnLst>
  </p:timing>
</p:sld>
</file>

<file path=ppt/theme/theme1.xml><?xml version="1.0" encoding="utf-8"?>
<a:theme xmlns:a="http://schemas.openxmlformats.org/drawingml/2006/main" name="4_Office 主题">
  <a:themeElements>
    <a:clrScheme name="4_Office 主题 1">
      <a:dk1>
        <a:srgbClr val="000000"/>
      </a:dk1>
      <a:lt1>
        <a:srgbClr val="FFFFFF"/>
      </a:lt1>
      <a:dk2>
        <a:srgbClr val="44546A"/>
      </a:dk2>
      <a:lt2>
        <a:srgbClr val="E7E6E6"/>
      </a:lt2>
      <a:accent1>
        <a:srgbClr val="475F77"/>
      </a:accent1>
      <a:accent2>
        <a:srgbClr val="D74B4B"/>
      </a:accent2>
      <a:accent3>
        <a:srgbClr val="FFFFFF"/>
      </a:accent3>
      <a:accent4>
        <a:srgbClr val="000000"/>
      </a:accent4>
      <a:accent5>
        <a:srgbClr val="B1B6BD"/>
      </a:accent5>
      <a:accent6>
        <a:srgbClr val="C34343"/>
      </a:accent6>
      <a:hlink>
        <a:srgbClr val="D74B4B"/>
      </a:hlink>
      <a:folHlink>
        <a:srgbClr val="869FB7"/>
      </a:folHlink>
    </a:clrScheme>
    <a:fontScheme name="4_Office 主题">
      <a:majorFont>
        <a:latin typeface="Segoe UI Light"/>
        <a:ea typeface="微软雅黑 Light"/>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TW" altLang="zh-CN" sz="1800" b="0" i="0" u="none" strike="noStrike" cap="none" normalizeH="0" baseline="0" smtClean="0">
            <a:ln>
              <a:noFill/>
            </a:ln>
            <a:solidFill>
              <a:schemeClr val="tx1"/>
            </a:solidFill>
            <a:effectLst/>
            <a:latin typeface="Segoe UI" panose="020B0502040204020203" pitchFamily="34" charset="0"/>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TW" altLang="zh-CN" sz="1800" b="0" i="0" u="none" strike="noStrike" cap="none" normalizeH="0" baseline="0" smtClean="0">
            <a:ln>
              <a:noFill/>
            </a:ln>
            <a:solidFill>
              <a:schemeClr val="tx1"/>
            </a:solidFill>
            <a:effectLst/>
            <a:latin typeface="Segoe UI" panose="020B0502040204020203" pitchFamily="34" charset="0"/>
            <a:ea typeface="微软雅黑" panose="020B0503020204020204" pitchFamily="34" charset="-122"/>
          </a:defRPr>
        </a:defPPr>
      </a:lstStyle>
    </a:lnDef>
  </a:objectDefaults>
  <a:extraClrSchemeLst>
    <a:extraClrScheme>
      <a:clrScheme name="4_Office 主题 1">
        <a:dk1>
          <a:srgbClr val="000000"/>
        </a:dk1>
        <a:lt1>
          <a:srgbClr val="FFFFFF"/>
        </a:lt1>
        <a:dk2>
          <a:srgbClr val="44546A"/>
        </a:dk2>
        <a:lt2>
          <a:srgbClr val="E7E6E6"/>
        </a:lt2>
        <a:accent1>
          <a:srgbClr val="475F77"/>
        </a:accent1>
        <a:accent2>
          <a:srgbClr val="D74B4B"/>
        </a:accent2>
        <a:accent3>
          <a:srgbClr val="FFFFFF"/>
        </a:accent3>
        <a:accent4>
          <a:srgbClr val="000000"/>
        </a:accent4>
        <a:accent5>
          <a:srgbClr val="B1B6BD"/>
        </a:accent5>
        <a:accent6>
          <a:srgbClr val="C34343"/>
        </a:accent6>
        <a:hlink>
          <a:srgbClr val="D74B4B"/>
        </a:hlink>
        <a:folHlink>
          <a:srgbClr val="869FB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8609</TotalTime>
  <Words>1138</Words>
  <Application>Microsoft Office PowerPoint</Application>
  <PresentationFormat>宽屏</PresentationFormat>
  <Paragraphs>142</Paragraphs>
  <Slides>15</Slides>
  <Notes>14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Avenir Next</vt:lpstr>
      <vt:lpstr>Hiragino Sans GB</vt:lpstr>
      <vt:lpstr>等线</vt:lpstr>
      <vt:lpstr>微软雅黑</vt:lpstr>
      <vt:lpstr>微软雅黑</vt:lpstr>
      <vt:lpstr>微软雅黑 Light</vt:lpstr>
      <vt:lpstr>Arial</vt:lpstr>
      <vt:lpstr>Segoe UI</vt:lpstr>
      <vt:lpstr>Segoe UI Light</vt:lpstr>
      <vt:lpstr>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王 业伟</cp:lastModifiedBy>
  <cp:revision>293</cp:revision>
  <dcterms:created xsi:type="dcterms:W3CDTF">2019-07-24T02:41:14Z</dcterms:created>
  <dcterms:modified xsi:type="dcterms:W3CDTF">2019-11-18T11:41:05Z</dcterms:modified>
</cp:coreProperties>
</file>